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fgt@liverpool.ac.uk" TargetMode="External"/><Relationship Id="rId13" Type="http://schemas.openxmlformats.org/officeDocument/2006/relationships/hyperlink" Target="mailto:andy.brass@manchester.ac.uk" TargetMode="External"/><Relationship Id="rId18" Type="http://schemas.openxmlformats.org/officeDocument/2006/relationships/hyperlink" Target="mailto:s.correa-muller@mmu.ac.uk" TargetMode="External"/><Relationship Id="rId3" Type="http://schemas.openxmlformats.org/officeDocument/2006/relationships/image" Target="../media/image2.png"/><Relationship Id="rId21" Type="http://schemas.openxmlformats.org/officeDocument/2006/relationships/hyperlink" Target="mailto:l.osborn@manchester.ac.uk" TargetMode="External"/><Relationship Id="rId7" Type="http://schemas.openxmlformats.org/officeDocument/2006/relationships/hyperlink" Target="mailto:kai.uus@manchester.ac.uk" TargetMode="External"/><Relationship Id="rId12" Type="http://schemas.openxmlformats.org/officeDocument/2006/relationships/hyperlink" Target="mailto:karen.e.cosgrove@manchester.ac.uk" TargetMode="External"/><Relationship Id="rId17" Type="http://schemas.openxmlformats.org/officeDocument/2006/relationships/hyperlink" Target="mailto:f.wilkinson@mmu.ac.uk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i.loram@mmu.ac.uk" TargetMode="External"/><Relationship Id="rId20" Type="http://schemas.openxmlformats.org/officeDocument/2006/relationships/hyperlink" Target="mailto:dclinsci@manchester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muel.couth@manchester.ac.uk" TargetMode="External"/><Relationship Id="rId11" Type="http://schemas.openxmlformats.org/officeDocument/2006/relationships/hyperlink" Target="mailto:rebecca.dearman@manchester.ac.uk" TargetMode="External"/><Relationship Id="rId5" Type="http://schemas.openxmlformats.org/officeDocument/2006/relationships/hyperlink" Target="mailto:PGDip@manchester.ac.uk" TargetMode="External"/><Relationship Id="rId15" Type="http://schemas.openxmlformats.org/officeDocument/2006/relationships/hyperlink" Target="mailto:m.a.slevin@mmu.ac.uk" TargetMode="External"/><Relationship Id="rId23" Type="http://schemas.openxmlformats.org/officeDocument/2006/relationships/hyperlink" Target="mailto:dclinsciresearch@mmu.ac.uk" TargetMode="External"/><Relationship Id="rId10" Type="http://schemas.openxmlformats.org/officeDocument/2006/relationships/hyperlink" Target="mailto:Julia.handley1@nhs.net" TargetMode="External"/><Relationship Id="rId19" Type="http://schemas.openxmlformats.org/officeDocument/2006/relationships/hyperlink" Target="mailto:admin@mahse.co.uk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m.j.taylor@manchester.ac.uk" TargetMode="External"/><Relationship Id="rId14" Type="http://schemas.openxmlformats.org/officeDocument/2006/relationships/hyperlink" Target="mailto:mudassar.iqbal@manchester.ac.uk" TargetMode="External"/><Relationship Id="rId22" Type="http://schemas.openxmlformats.org/officeDocument/2006/relationships/hyperlink" Target="mailto:srohelpdesk@mmu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59D237E-7E08-4CCF-9E8F-DC799D476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831" r="-339" b="-752"/>
          <a:stretch/>
        </p:blipFill>
        <p:spPr>
          <a:xfrm>
            <a:off x="0" y="-6807"/>
            <a:ext cx="2482829" cy="1249249"/>
          </a:xfrm>
          <a:prstGeom prst="rect">
            <a:avLst/>
          </a:prstGeom>
        </p:spPr>
      </p:pic>
      <p:pic>
        <p:nvPicPr>
          <p:cNvPr id="8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25D74E-6D0F-4F5D-BCDA-00B5F74054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143" r="88193" b="76571"/>
          <a:stretch/>
        </p:blipFill>
        <p:spPr>
          <a:xfrm>
            <a:off x="2336180" y="82937"/>
            <a:ext cx="2193300" cy="863494"/>
          </a:xfrm>
          <a:prstGeom prst="rect">
            <a:avLst/>
          </a:prstGeom>
        </p:spPr>
      </p:pic>
      <p:pic>
        <p:nvPicPr>
          <p:cNvPr id="9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200251-9066-408E-AB0C-027904DEB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59" r="64529" b="7339"/>
          <a:stretch/>
        </p:blipFill>
        <p:spPr>
          <a:xfrm>
            <a:off x="9593769" y="36374"/>
            <a:ext cx="2509737" cy="931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6ACF3C-D2DD-4BD5-8FF6-D286B15B5ECE}"/>
              </a:ext>
            </a:extLst>
          </p:cNvPr>
          <p:cNvSpPr txBox="1"/>
          <p:nvPr/>
        </p:nvSpPr>
        <p:spPr>
          <a:xfrm>
            <a:off x="4640766" y="347546"/>
            <a:ext cx="5335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 Black"/>
                <a:cs typeface="Calibri"/>
              </a:rPr>
              <a:t>HSST DClinSci University Contacts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BC909B-B4BE-4896-B47D-70D286E271A7}"/>
              </a:ext>
            </a:extLst>
          </p:cNvPr>
          <p:cNvCxnSpPr/>
          <p:nvPr/>
        </p:nvCxnSpPr>
        <p:spPr>
          <a:xfrm flipV="1">
            <a:off x="326870" y="1697329"/>
            <a:ext cx="11532218" cy="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F33EED-2B98-4E0C-AF30-EF5CC3885560}"/>
              </a:ext>
            </a:extLst>
          </p:cNvPr>
          <p:cNvCxnSpPr>
            <a:cxnSpLocks/>
          </p:cNvCxnSpPr>
          <p:nvPr/>
        </p:nvCxnSpPr>
        <p:spPr>
          <a:xfrm flipV="1">
            <a:off x="326870" y="4673734"/>
            <a:ext cx="11532218" cy="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2FDBE5-E972-46AC-AE6C-D863B3ED7571}"/>
              </a:ext>
            </a:extLst>
          </p:cNvPr>
          <p:cNvCxnSpPr>
            <a:cxnSpLocks/>
          </p:cNvCxnSpPr>
          <p:nvPr/>
        </p:nvCxnSpPr>
        <p:spPr>
          <a:xfrm flipV="1">
            <a:off x="326869" y="1070284"/>
            <a:ext cx="11532218" cy="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735A358-233E-4E53-B058-50DD505F7DAA}"/>
              </a:ext>
            </a:extLst>
          </p:cNvPr>
          <p:cNvSpPr txBox="1"/>
          <p:nvPr/>
        </p:nvSpPr>
        <p:spPr>
          <a:xfrm>
            <a:off x="274366" y="1203635"/>
            <a:ext cx="1563030" cy="27699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All Specialisms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58B98-DDE3-4AF4-8B5F-DD8DF32B3BD8}"/>
              </a:ext>
            </a:extLst>
          </p:cNvPr>
          <p:cNvSpPr txBox="1"/>
          <p:nvPr/>
        </p:nvSpPr>
        <p:spPr>
          <a:xfrm>
            <a:off x="2410523" y="1137424"/>
            <a:ext cx="944322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Section A Postgraduate Diploma in Leadership and Management in the Healthcare Sciences</a:t>
            </a:r>
            <a:r>
              <a:rPr lang="en-US" sz="1400" dirty="0">
                <a:latin typeface="Arial"/>
                <a:cs typeface="Arial"/>
              </a:rPr>
              <a:t> </a:t>
            </a:r>
            <a:endParaRPr lang="en-US" sz="1400" dirty="0">
              <a:cs typeface="Calibri"/>
            </a:endParaRPr>
          </a:p>
          <a:p>
            <a:pPr algn="ctr"/>
            <a:r>
              <a:rPr lang="en-US" sz="1200" dirty="0">
                <a:latin typeface="Arial"/>
                <a:cs typeface="Arial"/>
              </a:rPr>
              <a:t>Section A Programme Team: </a:t>
            </a:r>
            <a:r>
              <a:rPr lang="en-US" sz="1200" dirty="0">
                <a:latin typeface="Arial"/>
                <a:cs typeface="Arial"/>
                <a:hlinkClick r:id="rId5"/>
              </a:rPr>
              <a:t>PGDip@manchester.ac.uk</a:t>
            </a:r>
            <a:r>
              <a:rPr lang="en-US" sz="1200" dirty="0">
                <a:latin typeface="Arial"/>
                <a:cs typeface="Arial"/>
              </a:rPr>
              <a:t> 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8C909F-0FEC-4D62-B255-B7B1BD53656E}"/>
              </a:ext>
            </a:extLst>
          </p:cNvPr>
          <p:cNvSpPr txBox="1"/>
          <p:nvPr/>
        </p:nvSpPr>
        <p:spPr>
          <a:xfrm>
            <a:off x="274366" y="2662798"/>
            <a:ext cx="1563030" cy="24622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Clinical Bioinformatics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59799-C0C8-4187-9147-4B1D77D234D9}"/>
              </a:ext>
            </a:extLst>
          </p:cNvPr>
          <p:cNvSpPr txBox="1"/>
          <p:nvPr/>
        </p:nvSpPr>
        <p:spPr>
          <a:xfrm>
            <a:off x="274366" y="3376856"/>
            <a:ext cx="156303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Clinical Biomedical Engineering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D58C6E-C4AA-437C-AECB-F34B4085B2CD}"/>
              </a:ext>
            </a:extLst>
          </p:cNvPr>
          <p:cNvSpPr txBox="1"/>
          <p:nvPr/>
        </p:nvSpPr>
        <p:spPr>
          <a:xfrm rot="-10800000" flipV="1">
            <a:off x="274365" y="3033749"/>
            <a:ext cx="1563030" cy="24622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Medical Physics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2848CB-FB98-4EB2-89AC-93A5EA2E0D8D}"/>
              </a:ext>
            </a:extLst>
          </p:cNvPr>
          <p:cNvSpPr txBox="1"/>
          <p:nvPr/>
        </p:nvSpPr>
        <p:spPr>
          <a:xfrm>
            <a:off x="274366" y="1769433"/>
            <a:ext cx="1563030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Audiological Sciences</a:t>
            </a:r>
          </a:p>
          <a:p>
            <a:endParaRPr lang="en-US" sz="1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Gastrointestinal and Urological Sciences 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05E2DF-8A0C-4686-8A6E-73CF49E199CA}"/>
              </a:ext>
            </a:extLst>
          </p:cNvPr>
          <p:cNvSpPr txBox="1"/>
          <p:nvPr/>
        </p:nvSpPr>
        <p:spPr>
          <a:xfrm>
            <a:off x="274366" y="5416389"/>
            <a:ext cx="156303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Respiratory and Sleep Science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F20A96-6CB4-42A1-9B2F-0A4963FB6452}"/>
              </a:ext>
            </a:extLst>
          </p:cNvPr>
          <p:cNvSpPr txBox="1"/>
          <p:nvPr/>
        </p:nvSpPr>
        <p:spPr>
          <a:xfrm>
            <a:off x="274366" y="4749637"/>
            <a:ext cx="1563030" cy="55399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Cardiac Science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Vascular Science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4C4FC-13F6-42E9-8D58-883F86034678}"/>
              </a:ext>
            </a:extLst>
          </p:cNvPr>
          <p:cNvSpPr txBox="1"/>
          <p:nvPr/>
        </p:nvSpPr>
        <p:spPr>
          <a:xfrm>
            <a:off x="274365" y="3935683"/>
            <a:ext cx="4039531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Life Sciences (The University of Manchester) </a:t>
            </a:r>
          </a:p>
          <a:p>
            <a:r>
              <a:rPr lang="en-US" sz="9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Analytical Toxicology, Clinical Biochemistry, Clinical Immunology, Genetics, Histocompatibility and Immunogenetics, Microbiology, Molecular Pathology of Infection, Virology</a:t>
            </a:r>
            <a:r>
              <a:rPr lang="en-US" sz="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163D9F-BCBE-482C-962C-5CE2CEFD4A7B}"/>
              </a:ext>
            </a:extLst>
          </p:cNvPr>
          <p:cNvSpPr txBox="1"/>
          <p:nvPr/>
        </p:nvSpPr>
        <p:spPr>
          <a:xfrm>
            <a:off x="274365" y="6239002"/>
            <a:ext cx="3745120" cy="55399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Life Sciences (Manchester Metropolitan University) </a:t>
            </a:r>
            <a:r>
              <a:rPr lang="en-US" sz="1000" i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Haematology</a:t>
            </a:r>
            <a:r>
              <a:rPr lang="en-US" sz="10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and Transfusion Science, Molecular Pathology of Acquired Disease, Reproductive Science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CE9737-AA69-401E-8520-0D41B9404CB3}"/>
              </a:ext>
            </a:extLst>
          </p:cNvPr>
          <p:cNvSpPr txBox="1"/>
          <p:nvPr/>
        </p:nvSpPr>
        <p:spPr>
          <a:xfrm>
            <a:off x="274365" y="5901297"/>
            <a:ext cx="1563030" cy="24622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Neurophysiology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9C27F7C-0B87-4A39-8FCD-ADD9AA724154}"/>
              </a:ext>
            </a:extLst>
          </p:cNvPr>
          <p:cNvCxnSpPr/>
          <p:nvPr/>
        </p:nvCxnSpPr>
        <p:spPr>
          <a:xfrm>
            <a:off x="1898074" y="1369869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294E51-1DAE-4460-86B5-D1A9444DD557}"/>
              </a:ext>
            </a:extLst>
          </p:cNvPr>
          <p:cNvCxnSpPr>
            <a:cxnSpLocks/>
          </p:cNvCxnSpPr>
          <p:nvPr/>
        </p:nvCxnSpPr>
        <p:spPr>
          <a:xfrm>
            <a:off x="1898074" y="2157846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D0E49-51C2-4E16-9D64-8159658B4E77}"/>
              </a:ext>
            </a:extLst>
          </p:cNvPr>
          <p:cNvCxnSpPr>
            <a:cxnSpLocks/>
          </p:cNvCxnSpPr>
          <p:nvPr/>
        </p:nvCxnSpPr>
        <p:spPr>
          <a:xfrm>
            <a:off x="1898074" y="2738005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13F4E5-D553-44F1-B56E-1A4EBE21FF8D}"/>
              </a:ext>
            </a:extLst>
          </p:cNvPr>
          <p:cNvCxnSpPr>
            <a:cxnSpLocks/>
          </p:cNvCxnSpPr>
          <p:nvPr/>
        </p:nvCxnSpPr>
        <p:spPr>
          <a:xfrm>
            <a:off x="1898073" y="3170959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76BEA2-FFB4-4A3E-9A09-EA979BAEDE03}"/>
              </a:ext>
            </a:extLst>
          </p:cNvPr>
          <p:cNvCxnSpPr>
            <a:cxnSpLocks/>
          </p:cNvCxnSpPr>
          <p:nvPr/>
        </p:nvCxnSpPr>
        <p:spPr>
          <a:xfrm>
            <a:off x="1898074" y="3586596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E4334C-FDF7-403A-A705-B45977603C44}"/>
              </a:ext>
            </a:extLst>
          </p:cNvPr>
          <p:cNvCxnSpPr>
            <a:cxnSpLocks/>
          </p:cNvCxnSpPr>
          <p:nvPr/>
        </p:nvCxnSpPr>
        <p:spPr>
          <a:xfrm>
            <a:off x="4469450" y="4275858"/>
            <a:ext cx="4038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436993B-E9A1-450A-A73C-24AE2C173AAD}"/>
              </a:ext>
            </a:extLst>
          </p:cNvPr>
          <p:cNvSpPr txBox="1"/>
          <p:nvPr/>
        </p:nvSpPr>
        <p:spPr>
          <a:xfrm>
            <a:off x="2410516" y="1734275"/>
            <a:ext cx="455380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Director: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Sam Couth </a:t>
            </a:r>
            <a:r>
              <a:rPr lang="en-US" sz="1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samuel.couth@manchester.ac.uk</a:t>
            </a:r>
            <a:b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Physiological Sciences Academic Lead: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Dr Kai Uus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kai.uus@manchester.ac.uk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03B70C-5D3C-40B3-954C-DAD9603282CE}"/>
              </a:ext>
            </a:extLst>
          </p:cNvPr>
          <p:cNvSpPr txBox="1"/>
          <p:nvPr/>
        </p:nvSpPr>
        <p:spPr>
          <a:xfrm>
            <a:off x="2410521" y="3484035"/>
            <a:ext cx="35723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Pathway Lead: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Prof. Azzam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Taktak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8"/>
              </a:rPr>
              <a:t>afgt@liverpool.ac.uk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C098E1-98F2-4FDD-B239-A5DC30B6D7FB}"/>
              </a:ext>
            </a:extLst>
          </p:cNvPr>
          <p:cNvSpPr txBox="1"/>
          <p:nvPr/>
        </p:nvSpPr>
        <p:spPr>
          <a:xfrm>
            <a:off x="2410522" y="2877900"/>
            <a:ext cx="385810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Directors:</a:t>
            </a:r>
          </a:p>
          <a:p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Dr Michael Taylor 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9"/>
              </a:rPr>
              <a:t>m.j.taylor@manchester.ac.uk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Prof. Julia Handley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Julia.handley1@nhs.net</a:t>
            </a:r>
            <a:endParaRPr lang="en-US" sz="1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8E933A-2CA9-4DC5-B4C0-70B99B61CAC0}"/>
              </a:ext>
            </a:extLst>
          </p:cNvPr>
          <p:cNvSpPr txBox="1"/>
          <p:nvPr/>
        </p:nvSpPr>
        <p:spPr>
          <a:xfrm>
            <a:off x="4956293" y="3960285"/>
            <a:ext cx="374554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Directors: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Dr Rebecca Dearman 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1"/>
              </a:rPr>
              <a:t>rebecca.dearman@manchester.ac.uk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Dr Karen Cosgrove 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2"/>
              </a:rPr>
              <a:t>karen.e.cosgrove@manchester.ac.uk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BEF916-65FB-42C3-BB48-019F7648AFA7}"/>
              </a:ext>
            </a:extLst>
          </p:cNvPr>
          <p:cNvSpPr txBox="1"/>
          <p:nvPr/>
        </p:nvSpPr>
        <p:spPr>
          <a:xfrm>
            <a:off x="2410521" y="2245787"/>
            <a:ext cx="423910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Programme</a:t>
            </a:r>
            <a:r>
              <a:rPr lang="en-US" sz="1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Director:</a:t>
            </a:r>
          </a:p>
          <a:p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Prof. Andy Brass 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3"/>
              </a:rPr>
              <a:t>andy.brass@manchester.ac.uk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</a:t>
            </a:r>
          </a:p>
          <a:p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Dr Mudassar Iqbal (deputy PD) 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4"/>
              </a:rPr>
              <a:t>mudassar.iqbal@manchester.ac.uk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1E53A3-423B-43B2-A6E6-B69C341F826F}"/>
              </a:ext>
            </a:extLst>
          </p:cNvPr>
          <p:cNvCxnSpPr>
            <a:cxnSpLocks/>
          </p:cNvCxnSpPr>
          <p:nvPr/>
        </p:nvCxnSpPr>
        <p:spPr>
          <a:xfrm>
            <a:off x="1898073" y="4998028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84FA0D-DD1B-47E4-B361-0031BBED9174}"/>
              </a:ext>
            </a:extLst>
          </p:cNvPr>
          <p:cNvCxnSpPr>
            <a:cxnSpLocks/>
          </p:cNvCxnSpPr>
          <p:nvPr/>
        </p:nvCxnSpPr>
        <p:spPr>
          <a:xfrm>
            <a:off x="4106141" y="6504709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03F0925-5062-4088-818F-05FB29AE0051}"/>
              </a:ext>
            </a:extLst>
          </p:cNvPr>
          <p:cNvCxnSpPr>
            <a:cxnSpLocks/>
          </p:cNvCxnSpPr>
          <p:nvPr/>
        </p:nvCxnSpPr>
        <p:spPr>
          <a:xfrm>
            <a:off x="1898073" y="5534891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EA0136-8F00-4D97-82F5-01BB4E86F30E}"/>
              </a:ext>
            </a:extLst>
          </p:cNvPr>
          <p:cNvCxnSpPr>
            <a:cxnSpLocks/>
          </p:cNvCxnSpPr>
          <p:nvPr/>
        </p:nvCxnSpPr>
        <p:spPr>
          <a:xfrm>
            <a:off x="1898072" y="6028459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8A8075C-A3E1-4442-9EF8-EAE9D67B2F9C}"/>
              </a:ext>
            </a:extLst>
          </p:cNvPr>
          <p:cNvSpPr txBox="1"/>
          <p:nvPr/>
        </p:nvSpPr>
        <p:spPr>
          <a:xfrm>
            <a:off x="4644565" y="6289580"/>
            <a:ext cx="37455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Programme Director: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Dr Llwyd Orton 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5"/>
              </a:rPr>
              <a:t>l.orton@mmu.ac.uk</a:t>
            </a:r>
            <a:endParaRPr lang="en-US" sz="1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DD5799-EAA7-48E5-940E-563EA538529D}"/>
              </a:ext>
            </a:extLst>
          </p:cNvPr>
          <p:cNvSpPr txBox="1"/>
          <p:nvPr/>
        </p:nvSpPr>
        <p:spPr>
          <a:xfrm>
            <a:off x="2410519" y="5770034"/>
            <a:ext cx="347710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Director: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Prof. Ian Loram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i.loram@mmu.ac.uk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0514C1-A359-46A3-8E03-6AC8F6F11A02}"/>
              </a:ext>
            </a:extLst>
          </p:cNvPr>
          <p:cNvSpPr txBox="1"/>
          <p:nvPr/>
        </p:nvSpPr>
        <p:spPr>
          <a:xfrm>
            <a:off x="2410518" y="4748261"/>
            <a:ext cx="347710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Director:</a:t>
            </a:r>
            <a:endParaRPr lang="en-US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Dr Fiona Wilkinson 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7"/>
              </a:rPr>
              <a:t>f.wilkinson@mmu.ac.uk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lang="en-US" sz="1000" u="sng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06BA8D-791E-4D20-A436-2D624E0FFD6F}"/>
              </a:ext>
            </a:extLst>
          </p:cNvPr>
          <p:cNvSpPr txBox="1"/>
          <p:nvPr/>
        </p:nvSpPr>
        <p:spPr>
          <a:xfrm>
            <a:off x="2410517" y="5241829"/>
            <a:ext cx="347710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Director: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Prof. Sonia Correa-Muller 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8"/>
              </a:rPr>
              <a:t>s.correa-muller@mmu.ac.uk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</a:t>
            </a:r>
            <a:endParaRPr lang="en-US" sz="1000" u="sng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D8F2D-C689-48A9-A886-B63BE85AC955}"/>
              </a:ext>
            </a:extLst>
          </p:cNvPr>
          <p:cNvSpPr txBox="1"/>
          <p:nvPr/>
        </p:nvSpPr>
        <p:spPr>
          <a:xfrm>
            <a:off x="6754957" y="823479"/>
            <a:ext cx="3271403" cy="2702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Any queries or corrections: </a:t>
            </a:r>
            <a:r>
              <a:rPr lang="en-US" sz="1100" dirty="0">
                <a:latin typeface="Arial"/>
                <a:cs typeface="Arial"/>
                <a:hlinkClick r:id="rId19"/>
              </a:rPr>
              <a:t>admin@mahse.co.uk</a:t>
            </a:r>
            <a:r>
              <a:rPr lang="en-US" sz="1100" dirty="0">
                <a:latin typeface="Arial"/>
                <a:cs typeface="Arial"/>
              </a:rPr>
              <a:t> 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746731-E721-4B6D-B54F-21CFAE8708DE}"/>
              </a:ext>
            </a:extLst>
          </p:cNvPr>
          <p:cNvSpPr txBox="1"/>
          <p:nvPr/>
        </p:nvSpPr>
        <p:spPr>
          <a:xfrm>
            <a:off x="7942116" y="1865578"/>
            <a:ext cx="3191358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Section B and Section C Programme Administration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Josh Clewes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dclinsci@manchester.ac.uk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C5DE9D-7E31-4B21-B4CC-08746A3E4D7C}"/>
              </a:ext>
            </a:extLst>
          </p:cNvPr>
          <p:cNvSpPr txBox="1"/>
          <p:nvPr/>
        </p:nvSpPr>
        <p:spPr>
          <a:xfrm>
            <a:off x="6878612" y="2947172"/>
            <a:ext cx="2862313" cy="86177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Section B and Section C Programme Administrator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Libby Osborn</a:t>
            </a:r>
          </a:p>
          <a:p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21"/>
              </a:rPr>
              <a:t>l.osborn@manchester.ac.uk</a:t>
            </a:r>
            <a:r>
              <a:rPr 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589A45-0DED-4DAF-B4DC-69B861C58413}"/>
              </a:ext>
            </a:extLst>
          </p:cNvPr>
          <p:cNvSpPr txBox="1"/>
          <p:nvPr/>
        </p:nvSpPr>
        <p:spPr>
          <a:xfrm>
            <a:off x="10099793" y="3042421"/>
            <a:ext cx="1935791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Programme Assistant for modules B5 and B7 only</a:t>
            </a:r>
          </a:p>
          <a:p>
            <a:endParaRPr lang="en-US" sz="1100" b="1" dirty="0">
              <a:latin typeface="Arial"/>
              <a:cs typeface="Arial"/>
            </a:endParaRPr>
          </a:p>
          <a:p>
            <a:r>
              <a:rPr lang="en-US" sz="1100" dirty="0">
                <a:latin typeface="Arial"/>
                <a:ea typeface="+mn-lt"/>
                <a:cs typeface="Arial"/>
                <a:hlinkClick r:id="rId20"/>
              </a:rPr>
              <a:t>dclinsci@manchester.ac.uk</a:t>
            </a:r>
            <a:r>
              <a:rPr lang="en-US" sz="1100" dirty="0">
                <a:latin typeface="Arial"/>
                <a:ea typeface="+mn-lt"/>
                <a:cs typeface="Arial"/>
              </a:rPr>
              <a:t> </a:t>
            </a:r>
            <a:endParaRPr lang="en-US" dirty="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A9655-28D6-4EBF-8A59-426D6A605113}"/>
              </a:ext>
            </a:extLst>
          </p:cNvPr>
          <p:cNvSpPr txBox="1"/>
          <p:nvPr/>
        </p:nvSpPr>
        <p:spPr>
          <a:xfrm>
            <a:off x="8967355" y="3962400"/>
            <a:ext cx="3141518" cy="60016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Segoe UI"/>
              </a:rPr>
              <a:t>Section C Programme Administration</a:t>
            </a:r>
            <a:r>
              <a:rPr lang="en-US" sz="1100" dirty="0">
                <a:latin typeface="Arial"/>
                <a:cs typeface="Segoe UI"/>
              </a:rPr>
              <a:t>​​</a:t>
            </a:r>
            <a:endParaRPr lang="en-US" dirty="0"/>
          </a:p>
          <a:p>
            <a:r>
              <a:rPr lang="en-US" sz="1100" dirty="0">
                <a:latin typeface="Arial"/>
                <a:cs typeface="Segoe UI"/>
              </a:rPr>
              <a:t>​Josh Clewes</a:t>
            </a:r>
          </a:p>
          <a:p>
            <a:r>
              <a:rPr lang="en-US" sz="1100" dirty="0">
                <a:solidFill>
                  <a:srgbClr val="0563C1"/>
                </a:solidFill>
                <a:latin typeface="Arial"/>
                <a:cs typeface="Segoe UI"/>
                <a:hlinkClick r:id="rId20"/>
              </a:rPr>
              <a:t>dclinsci@manchester.ac.uk</a:t>
            </a:r>
            <a:r>
              <a:rPr lang="en-US" sz="1100" dirty="0">
                <a:latin typeface="Arial"/>
                <a:cs typeface="Segoe UI"/>
              </a:rPr>
              <a:t> ​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E167765-005D-4696-852E-C28E5AA36DD5}"/>
              </a:ext>
            </a:extLst>
          </p:cNvPr>
          <p:cNvCxnSpPr>
            <a:cxnSpLocks/>
          </p:cNvCxnSpPr>
          <p:nvPr/>
        </p:nvCxnSpPr>
        <p:spPr>
          <a:xfrm>
            <a:off x="6964323" y="2009722"/>
            <a:ext cx="917862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E314F3C-2608-4361-B0EE-60C6BE037B7F}"/>
              </a:ext>
            </a:extLst>
          </p:cNvPr>
          <p:cNvCxnSpPr>
            <a:cxnSpLocks/>
          </p:cNvCxnSpPr>
          <p:nvPr/>
        </p:nvCxnSpPr>
        <p:spPr>
          <a:xfrm>
            <a:off x="6721188" y="2504210"/>
            <a:ext cx="1188027" cy="170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536D44-E81C-4A2A-AA85-95FD75D2E118}"/>
              </a:ext>
            </a:extLst>
          </p:cNvPr>
          <p:cNvCxnSpPr>
            <a:cxnSpLocks/>
          </p:cNvCxnSpPr>
          <p:nvPr/>
        </p:nvCxnSpPr>
        <p:spPr>
          <a:xfrm>
            <a:off x="6366164" y="3153641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AFA93D7-E7F7-44F7-A348-2B4BE1F674C1}"/>
              </a:ext>
            </a:extLst>
          </p:cNvPr>
          <p:cNvCxnSpPr>
            <a:cxnSpLocks/>
          </p:cNvCxnSpPr>
          <p:nvPr/>
        </p:nvCxnSpPr>
        <p:spPr>
          <a:xfrm>
            <a:off x="6097734" y="3638550"/>
            <a:ext cx="732557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0C06FD5-646D-4B91-8031-3F47994A2F8B}"/>
              </a:ext>
            </a:extLst>
          </p:cNvPr>
          <p:cNvCxnSpPr>
            <a:cxnSpLocks/>
          </p:cNvCxnSpPr>
          <p:nvPr/>
        </p:nvCxnSpPr>
        <p:spPr>
          <a:xfrm flipV="1">
            <a:off x="9821140" y="3427268"/>
            <a:ext cx="238990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7EEDD9E-E0F8-4656-A3C4-4CE282C971FF}"/>
              </a:ext>
            </a:extLst>
          </p:cNvPr>
          <p:cNvCxnSpPr>
            <a:cxnSpLocks/>
          </p:cNvCxnSpPr>
          <p:nvPr/>
        </p:nvCxnSpPr>
        <p:spPr>
          <a:xfrm flipV="1">
            <a:off x="8747412" y="4232563"/>
            <a:ext cx="213013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DCB751B-D3DC-453B-B2A0-0C9E31CC4B39}"/>
              </a:ext>
            </a:extLst>
          </p:cNvPr>
          <p:cNvSpPr txBox="1"/>
          <p:nvPr/>
        </p:nvSpPr>
        <p:spPr>
          <a:xfrm>
            <a:off x="6509456" y="5042775"/>
            <a:ext cx="2979470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Assistant for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modules B1,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B3, B5 only</a:t>
            </a:r>
          </a:p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2"/>
              </a:rPr>
              <a:t>srohelpdesk@mmu.ac.uk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A5B184-1736-4ABD-AD63-93CEB55BFA5C}"/>
              </a:ext>
            </a:extLst>
          </p:cNvPr>
          <p:cNvSpPr txBox="1"/>
          <p:nvPr/>
        </p:nvSpPr>
        <p:spPr>
          <a:xfrm>
            <a:off x="9227127" y="6127172"/>
            <a:ext cx="2561360" cy="6001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Section C </a:t>
            </a:r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Officer: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sz="1100" dirty="0">
              <a:latin typeface="Arial"/>
              <a:cs typeface="Arial"/>
            </a:endParaRPr>
          </a:p>
          <a:p>
            <a:r>
              <a:rPr lang="en-US" sz="1100" dirty="0">
                <a:latin typeface="Arial"/>
                <a:ea typeface="+mn-lt"/>
                <a:cs typeface="Arial"/>
                <a:hlinkClick r:id="rId23"/>
              </a:rPr>
              <a:t>dclinsciresearch@mmu.ac.uk</a:t>
            </a:r>
            <a:r>
              <a:rPr lang="en-US" sz="1100" dirty="0">
                <a:latin typeface="Arial"/>
                <a:ea typeface="+mn-lt"/>
                <a:cs typeface="Arial"/>
              </a:rPr>
              <a:t> </a:t>
            </a:r>
            <a:endParaRPr lang="en-US" sz="1100" dirty="0">
              <a:cs typeface="Arial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A4C1AB9-1BD7-42E9-B880-041779D01FD9}"/>
              </a:ext>
            </a:extLst>
          </p:cNvPr>
          <p:cNvCxnSpPr>
            <a:cxnSpLocks/>
          </p:cNvCxnSpPr>
          <p:nvPr/>
        </p:nvCxnSpPr>
        <p:spPr>
          <a:xfrm flipV="1">
            <a:off x="5924547" y="5089812"/>
            <a:ext cx="342899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1B3A52F-CE03-4451-8F47-0A5C7DFF3C24}"/>
              </a:ext>
            </a:extLst>
          </p:cNvPr>
          <p:cNvCxnSpPr>
            <a:cxnSpLocks/>
          </p:cNvCxnSpPr>
          <p:nvPr/>
        </p:nvCxnSpPr>
        <p:spPr>
          <a:xfrm flipV="1">
            <a:off x="5924546" y="5462152"/>
            <a:ext cx="342899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EAC46BD-F9D3-41AE-B214-37E3B3B86F98}"/>
              </a:ext>
            </a:extLst>
          </p:cNvPr>
          <p:cNvCxnSpPr>
            <a:cxnSpLocks/>
          </p:cNvCxnSpPr>
          <p:nvPr/>
        </p:nvCxnSpPr>
        <p:spPr>
          <a:xfrm flipV="1">
            <a:off x="5924545" y="5843151"/>
            <a:ext cx="342899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A617CDB-EF48-48B8-8285-3EB4712F2D3B}"/>
              </a:ext>
            </a:extLst>
          </p:cNvPr>
          <p:cNvCxnSpPr>
            <a:cxnSpLocks/>
          </p:cNvCxnSpPr>
          <p:nvPr/>
        </p:nvCxnSpPr>
        <p:spPr>
          <a:xfrm flipV="1">
            <a:off x="9740925" y="5097606"/>
            <a:ext cx="1876974" cy="1383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4A36FB-DC81-40A4-AE7C-9009A33E5A0E}"/>
              </a:ext>
            </a:extLst>
          </p:cNvPr>
          <p:cNvCxnSpPr>
            <a:cxnSpLocks/>
          </p:cNvCxnSpPr>
          <p:nvPr/>
        </p:nvCxnSpPr>
        <p:spPr>
          <a:xfrm>
            <a:off x="9740925" y="5491594"/>
            <a:ext cx="1253519" cy="433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E390F57-29A2-4F67-90CA-554AE215FE13}"/>
              </a:ext>
            </a:extLst>
          </p:cNvPr>
          <p:cNvCxnSpPr>
            <a:cxnSpLocks/>
          </p:cNvCxnSpPr>
          <p:nvPr/>
        </p:nvCxnSpPr>
        <p:spPr>
          <a:xfrm>
            <a:off x="9821140" y="5842288"/>
            <a:ext cx="766328" cy="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05E1EC3-02C6-407B-A5B7-EA089ED3D17E}"/>
              </a:ext>
            </a:extLst>
          </p:cNvPr>
          <p:cNvCxnSpPr>
            <a:cxnSpLocks/>
          </p:cNvCxnSpPr>
          <p:nvPr/>
        </p:nvCxnSpPr>
        <p:spPr>
          <a:xfrm>
            <a:off x="8453005" y="6504708"/>
            <a:ext cx="697921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AEB4B02-B1D6-4664-BE3A-2D802870EB5C}"/>
              </a:ext>
            </a:extLst>
          </p:cNvPr>
          <p:cNvCxnSpPr>
            <a:cxnSpLocks/>
          </p:cNvCxnSpPr>
          <p:nvPr/>
        </p:nvCxnSpPr>
        <p:spPr>
          <a:xfrm flipH="1">
            <a:off x="11610107" y="5093276"/>
            <a:ext cx="3465" cy="940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95D6F1-B69B-4F60-9532-C7214776972F}"/>
              </a:ext>
            </a:extLst>
          </p:cNvPr>
          <p:cNvCxnSpPr>
            <a:cxnSpLocks/>
          </p:cNvCxnSpPr>
          <p:nvPr/>
        </p:nvCxnSpPr>
        <p:spPr>
          <a:xfrm flipH="1">
            <a:off x="10995311" y="5491594"/>
            <a:ext cx="3465" cy="5333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5877788-E648-4C40-8079-E3760A100787}"/>
              </a:ext>
            </a:extLst>
          </p:cNvPr>
          <p:cNvCxnSpPr>
            <a:cxnSpLocks/>
          </p:cNvCxnSpPr>
          <p:nvPr/>
        </p:nvCxnSpPr>
        <p:spPr>
          <a:xfrm flipH="1">
            <a:off x="10579674" y="5846616"/>
            <a:ext cx="3465" cy="178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DBC4D6BA53443BE82183D785308F5" ma:contentTypeVersion="9" ma:contentTypeDescription="Create a new document." ma:contentTypeScope="" ma:versionID="ddd4623f4c2407860e4dadad7bdac990">
  <xsd:schema xmlns:xsd="http://www.w3.org/2001/XMLSchema" xmlns:xs="http://www.w3.org/2001/XMLSchema" xmlns:p="http://schemas.microsoft.com/office/2006/metadata/properties" xmlns:ns3="d7e1a3e5-fd59-43ac-b3f5-f9fccd7e9e00" xmlns:ns4="90c70f71-ef3d-4cf0-899e-d2c7946fbb22" targetNamespace="http://schemas.microsoft.com/office/2006/metadata/properties" ma:root="true" ma:fieldsID="49003edb829a9a7cb3d4c74ed571e55f" ns3:_="" ns4:_="">
    <xsd:import namespace="d7e1a3e5-fd59-43ac-b3f5-f9fccd7e9e00"/>
    <xsd:import namespace="90c70f71-ef3d-4cf0-899e-d2c7946fbb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1a3e5-fd59-43ac-b3f5-f9fccd7e9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0f71-ef3d-4cf0-899e-d2c7946fb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e1a3e5-fd59-43ac-b3f5-f9fccd7e9e00" xsi:nil="true"/>
  </documentManagement>
</p:properties>
</file>

<file path=customXml/itemProps1.xml><?xml version="1.0" encoding="utf-8"?>
<ds:datastoreItem xmlns:ds="http://schemas.openxmlformats.org/officeDocument/2006/customXml" ds:itemID="{758DDD96-0921-4401-8B28-CC38A8FDE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F37DC-74C2-40D7-9AAF-8FE98A7EE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e1a3e5-fd59-43ac-b3f5-f9fccd7e9e00"/>
    <ds:schemaRef ds:uri="90c70f71-ef3d-4cf0-899e-d2c7946fb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67E827-4BB0-414A-A6AF-F6682041A2A4}">
  <ds:schemaRefs>
    <ds:schemaRef ds:uri="90c70f71-ef3d-4cf0-899e-d2c7946fbb22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7e1a3e5-fd59-43ac-b3f5-f9fccd7e9e00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407</Words>
  <Application>Microsoft Office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Smith</dc:creator>
  <cp:lastModifiedBy>Antonia Roach</cp:lastModifiedBy>
  <cp:revision>570</cp:revision>
  <dcterms:created xsi:type="dcterms:W3CDTF">2020-10-06T10:04:32Z</dcterms:created>
  <dcterms:modified xsi:type="dcterms:W3CDTF">2025-01-29T16:34:49Z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0x010100A69DBC4D6BA53443BE82183D785308F5</vt:lpwstr>
  </property>
</Properties>
</file>