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378" r:id="rId2"/>
    <p:sldId id="409" r:id="rId3"/>
    <p:sldId id="380" r:id="rId4"/>
    <p:sldId id="271" r:id="rId5"/>
    <p:sldId id="366" r:id="rId6"/>
    <p:sldId id="383" r:id="rId7"/>
    <p:sldId id="367" r:id="rId8"/>
    <p:sldId id="385" r:id="rId9"/>
    <p:sldId id="386" r:id="rId10"/>
    <p:sldId id="387" r:id="rId11"/>
    <p:sldId id="299" r:id="rId12"/>
    <p:sldId id="408" r:id="rId13"/>
    <p:sldId id="298" r:id="rId14"/>
    <p:sldId id="358" r:id="rId15"/>
    <p:sldId id="388" r:id="rId16"/>
    <p:sldId id="360" r:id="rId17"/>
    <p:sldId id="362" r:id="rId18"/>
    <p:sldId id="363" r:id="rId19"/>
    <p:sldId id="364" r:id="rId20"/>
    <p:sldId id="400" r:id="rId21"/>
    <p:sldId id="347" r:id="rId22"/>
    <p:sldId id="405" r:id="rId23"/>
  </p:sldIdLst>
  <p:sldSz cx="9144000" cy="6858000" type="screen4x3"/>
  <p:notesSz cx="6669088" cy="97758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008000"/>
    <a:srgbClr val="68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463" autoAdjust="0"/>
    <p:restoredTop sz="58354" autoAdjust="0"/>
  </p:normalViewPr>
  <p:slideViewPr>
    <p:cSldViewPr>
      <p:cViewPr varScale="1">
        <p:scale>
          <a:sx n="71" d="100"/>
          <a:sy n="71" d="100"/>
        </p:scale>
        <p:origin x="195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889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8250" y="0"/>
            <a:ext cx="2889250" cy="4889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5A41E3-611C-4EF4-B152-DF92FC562DB1}" type="datetimeFigureOut">
              <a:rPr lang="en-GB" smtClean="0"/>
              <a:t>16/01/2020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285288"/>
            <a:ext cx="2889250" cy="4889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8250" y="9285288"/>
            <a:ext cx="2889250" cy="4889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853D43-74AC-4302-9615-575788E714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54099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90665" cy="488792"/>
          </a:xfrm>
          <a:prstGeom prst="rect">
            <a:avLst/>
          </a:prstGeom>
        </p:spPr>
        <p:txBody>
          <a:bodyPr vert="horz" lIns="90187" tIns="45094" rIns="90187" bIns="45094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6866" y="0"/>
            <a:ext cx="2890665" cy="488792"/>
          </a:xfrm>
          <a:prstGeom prst="rect">
            <a:avLst/>
          </a:prstGeom>
        </p:spPr>
        <p:txBody>
          <a:bodyPr vert="horz" lIns="90187" tIns="45094" rIns="90187" bIns="45094" rtlCol="0"/>
          <a:lstStyle>
            <a:lvl1pPr algn="r">
              <a:defRPr sz="1200"/>
            </a:lvl1pPr>
          </a:lstStyle>
          <a:p>
            <a:fld id="{F658FD17-51D4-48C1-B6D6-5F311644C438}" type="datetimeFigureOut">
              <a:rPr lang="en-GB" smtClean="0"/>
              <a:t>16/01/2020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92175" y="733425"/>
            <a:ext cx="4884738" cy="36655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187" tIns="45094" rIns="90187" bIns="45094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598" y="4644303"/>
            <a:ext cx="5335893" cy="4399121"/>
          </a:xfrm>
          <a:prstGeom prst="rect">
            <a:avLst/>
          </a:prstGeom>
        </p:spPr>
        <p:txBody>
          <a:bodyPr vert="horz" lIns="90187" tIns="45094" rIns="90187" bIns="4509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285462"/>
            <a:ext cx="2890665" cy="488792"/>
          </a:xfrm>
          <a:prstGeom prst="rect">
            <a:avLst/>
          </a:prstGeom>
        </p:spPr>
        <p:txBody>
          <a:bodyPr vert="horz" lIns="90187" tIns="45094" rIns="90187" bIns="45094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6866" y="9285462"/>
            <a:ext cx="2890665" cy="488792"/>
          </a:xfrm>
          <a:prstGeom prst="rect">
            <a:avLst/>
          </a:prstGeom>
        </p:spPr>
        <p:txBody>
          <a:bodyPr vert="horz" lIns="90187" tIns="45094" rIns="90187" bIns="45094" rtlCol="0" anchor="b"/>
          <a:lstStyle>
            <a:lvl1pPr algn="r">
              <a:defRPr sz="1200"/>
            </a:lvl1pPr>
          </a:lstStyle>
          <a:p>
            <a:fld id="{40DEC9DB-6276-48F8-BA3B-299A24984D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97482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i="1" baseline="0" dirty="0" smtClean="0"/>
              <a:t> </a:t>
            </a:r>
            <a:endParaRPr lang="en-GB" i="1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DEC9DB-6276-48F8-BA3B-299A24984DD0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27941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36650" y="1222375"/>
            <a:ext cx="4395788" cy="32988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45053D-A893-4ABA-B9DC-CC719E637DB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4423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E8D4E6-F64F-4999-AC2A-A008E685C045}" type="slidenum">
              <a:rPr lang="en-GB" smtClean="0"/>
              <a:pPr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251150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BED2B6-39AF-4E28-8399-A2DC6574F3CD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30289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BED2B6-39AF-4E28-8399-A2DC6574F3CD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59185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aseline="0" dirty="0" smtClean="0"/>
              <a:t>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BED2B6-39AF-4E28-8399-A2DC6574F3CD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70545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47795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1180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9782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7676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42602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914400"/>
            <a:ext cx="5111750" cy="52117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06966"/>
            <a:ext cx="3008313" cy="39925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629586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05000" y="609600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05000" y="5369512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406308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17955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9896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865188"/>
            <a:ext cx="8229600" cy="5524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396032" y="6572269"/>
            <a:ext cx="8424936" cy="0"/>
          </a:xfrm>
          <a:prstGeom prst="line">
            <a:avLst/>
          </a:prstGeom>
          <a:ln>
            <a:solidFill>
              <a:srgbClr val="6D009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 userDrawn="1"/>
        </p:nvSpPr>
        <p:spPr>
          <a:xfrm>
            <a:off x="6400800" y="6572511"/>
            <a:ext cx="24842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i="1" dirty="0">
                <a:solidFill>
                  <a:srgbClr val="6D009D"/>
                </a:solidFill>
                <a:latin typeface="Calibri Light" panose="020F0302020204030204" pitchFamily="34" charset="0"/>
              </a:rPr>
              <a:t>Faculty of Biology, Medicine and Health</a:t>
            </a:r>
          </a:p>
        </p:txBody>
      </p:sp>
      <p:pic>
        <p:nvPicPr>
          <p:cNvPr id="9" name="Picture 5" descr="TAB_col_white_background.eps"/>
          <p:cNvPicPr>
            <a:picLocks noChangeAspect="1"/>
          </p:cNvPicPr>
          <p:nvPr userDrawn="1"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52400" y="153988"/>
            <a:ext cx="16637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55653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hyperlink" Target="http://www.myresearchproject.org.uk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affnet.manchester.ac.uk/services/rbess/governance/ethics/new-online-system-for-ethics-review-erm/" TargetMode="External"/><Relationship Id="rId2" Type="http://schemas.openxmlformats.org/officeDocument/2006/relationships/hyperlink" Target="https://submission-ethicalreview.manchester.ac.uk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taffnet.manchester.ac.uk/rbe/ethics-integrity/ethics/app-prep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documents.manchester.ac.uk/DocuInfo.aspx?DocID=29041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affnet.manchester.ac.uk/services/rbess/governance/ethics/guidance-on-applying-for-proportionate-urec-review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hra.nhs.uk/documents/1068/uk-policy-framework-health-social-care-research.pdf" TargetMode="Externa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mailto:FBMHethics@manchester.ac.uk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ra.nhs.uk/research-community/applying-for-approvals/" TargetMode="External"/><Relationship Id="rId2" Type="http://schemas.openxmlformats.org/officeDocument/2006/relationships/hyperlink" Target="http://www.hra.nhs.uk/research-community/before-you-apply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hra.nhs.uk/media/elearning/approval-student-researchers/story_html5.html" TargetMode="External"/><Relationship Id="rId5" Type="http://schemas.openxmlformats.org/officeDocument/2006/relationships/hyperlink" Target="http://www.hra.nhs.uk/about-the-hra/our-plans-and-projects/assessment-approval/student-studies-led-england/" TargetMode="External"/><Relationship Id="rId4" Type="http://schemas.openxmlformats.org/officeDocument/2006/relationships/hyperlink" Target="http://www.hra.nhs.uk/about-the-hra/our-plans-and-projects/assessment-approval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yresearchproject.org.uk/Help/HelpPage.aspx" TargetMode="External"/><Relationship Id="rId2" Type="http://schemas.openxmlformats.org/officeDocument/2006/relationships/hyperlink" Target="https://www.hra.nhs.uk/approvals-amendments/what-approvals-do-i-need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file:///C:\Users\customer1\Downloads\GAfREC_2018_v1.0_FINAL_20180615.pdf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ra.nhs.uk/documents/217/hra-approval-assessment-criteria-standards-document.pdf" TargetMode="External"/><Relationship Id="rId2" Type="http://schemas.openxmlformats.org/officeDocument/2006/relationships/hyperlink" Target="https://www.hra.nhs.uk/documents/1775/RES_Standard_Operating_Procedures_Version_7.4_June_2019_lHKuibH.pdf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143000" y="1828800"/>
            <a:ext cx="7167603" cy="42442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 smtClean="0"/>
              <a:t>Ethics Applications</a:t>
            </a:r>
          </a:p>
          <a:p>
            <a:endParaRPr lang="en-GB" sz="2800" dirty="0"/>
          </a:p>
          <a:p>
            <a:r>
              <a:rPr lang="en-GB" sz="2800" dirty="0" smtClean="0"/>
              <a:t>Rebecca Dearman</a:t>
            </a:r>
          </a:p>
          <a:p>
            <a:endParaRPr lang="en-GB" sz="2800" dirty="0" smtClean="0"/>
          </a:p>
          <a:p>
            <a:endParaRPr lang="en-GB" sz="2800" dirty="0"/>
          </a:p>
          <a:p>
            <a:pPr>
              <a:lnSpc>
                <a:spcPct val="90000"/>
              </a:lnSpc>
            </a:pPr>
            <a:r>
              <a:rPr lang="en-GB" sz="2800" dirty="0" smtClean="0"/>
              <a:t>With slides from </a:t>
            </a:r>
          </a:p>
          <a:p>
            <a:pPr>
              <a:lnSpc>
                <a:spcPct val="90000"/>
              </a:lnSpc>
            </a:pPr>
            <a:r>
              <a:rPr lang="en-GB" sz="2800" b="1" dirty="0" smtClean="0">
                <a:solidFill>
                  <a:srgbClr val="1B1B1B"/>
                </a:solidFill>
              </a:rPr>
              <a:t>Ms </a:t>
            </a:r>
            <a:r>
              <a:rPr lang="en-GB" sz="2800" b="1" dirty="0">
                <a:solidFill>
                  <a:srgbClr val="1B1B1B"/>
                </a:solidFill>
              </a:rPr>
              <a:t>Lynne </a:t>
            </a:r>
            <a:r>
              <a:rPr lang="en-GB" sz="2800" b="1" dirty="0" err="1">
                <a:solidFill>
                  <a:srgbClr val="1B1B1B"/>
                </a:solidFill>
              </a:rPr>
              <a:t>MacRae</a:t>
            </a:r>
            <a:r>
              <a:rPr lang="en-GB" sz="2800" b="1" dirty="0">
                <a:solidFill>
                  <a:srgbClr val="1B1B1B"/>
                </a:solidFill>
              </a:rPr>
              <a:t> </a:t>
            </a:r>
          </a:p>
          <a:p>
            <a:pPr>
              <a:lnSpc>
                <a:spcPct val="90000"/>
              </a:lnSpc>
            </a:pPr>
            <a:r>
              <a:rPr lang="en-GB" sz="2800" dirty="0">
                <a:solidFill>
                  <a:srgbClr val="1B1B1B"/>
                </a:solidFill>
              </a:rPr>
              <a:t>Faculty Research Practice Governance Manager </a:t>
            </a:r>
          </a:p>
          <a:p>
            <a:pPr>
              <a:lnSpc>
                <a:spcPct val="90000"/>
              </a:lnSpc>
            </a:pPr>
            <a:endParaRPr lang="en-GB" dirty="0">
              <a:solidFill>
                <a:srgbClr val="1B1B1B"/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65458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337987" y="1694080"/>
            <a:ext cx="3993266" cy="452431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GB" b="1" dirty="0" smtClean="0"/>
          </a:p>
          <a:p>
            <a:endParaRPr lang="en-GB" b="1" dirty="0"/>
          </a:p>
          <a:p>
            <a:endParaRPr lang="en-GB" b="1" dirty="0" smtClean="0"/>
          </a:p>
          <a:p>
            <a:endParaRPr lang="en-GB" b="1" dirty="0"/>
          </a:p>
          <a:p>
            <a:endParaRPr lang="en-GB" b="1" dirty="0" smtClean="0"/>
          </a:p>
          <a:p>
            <a:endParaRPr lang="en-GB" b="1" dirty="0"/>
          </a:p>
          <a:p>
            <a:endParaRPr lang="en-GB" b="1" dirty="0" smtClean="0"/>
          </a:p>
          <a:p>
            <a:endParaRPr lang="en-GB" b="1" dirty="0"/>
          </a:p>
          <a:p>
            <a:endParaRPr lang="en-GB" b="1" dirty="0" smtClean="0"/>
          </a:p>
          <a:p>
            <a:endParaRPr lang="en-GB" b="1" dirty="0"/>
          </a:p>
          <a:p>
            <a:endParaRPr lang="en-GB" b="1" dirty="0" smtClean="0"/>
          </a:p>
          <a:p>
            <a:endParaRPr lang="en-GB" b="1" dirty="0"/>
          </a:p>
          <a:p>
            <a:endParaRPr lang="en-GB" b="1" dirty="0" smtClean="0"/>
          </a:p>
          <a:p>
            <a:endParaRPr lang="en-GB" b="1" dirty="0"/>
          </a:p>
          <a:p>
            <a:endParaRPr lang="en-GB" b="1" dirty="0" smtClean="0"/>
          </a:p>
          <a:p>
            <a:endParaRPr lang="en-GB" b="1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46A672D-4164-411A-8B8A-FA44E31C8253}"/>
              </a:ext>
            </a:extLst>
          </p:cNvPr>
          <p:cNvSpPr/>
          <p:nvPr/>
        </p:nvSpPr>
        <p:spPr>
          <a:xfrm>
            <a:off x="997527" y="1819564"/>
            <a:ext cx="3112654" cy="2059709"/>
          </a:xfrm>
          <a:prstGeom prst="rect">
            <a:avLst/>
          </a:prstGeom>
          <a:solidFill>
            <a:schemeClr val="accent1">
              <a:alpha val="56000"/>
            </a:schemeClr>
          </a:solidFill>
          <a:ln w="1270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3BCCCE-B2F0-4062-8ECE-435EDE9807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7527" y="653110"/>
            <a:ext cx="8229600" cy="55245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HRA/HCRW and NHS REC combinations </a:t>
            </a:r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309373A-85AE-4B98-A9A6-7EE700101501}"/>
              </a:ext>
            </a:extLst>
          </p:cNvPr>
          <p:cNvSpPr txBox="1"/>
          <p:nvPr/>
        </p:nvSpPr>
        <p:spPr>
          <a:xfrm>
            <a:off x="2673926" y="2561073"/>
            <a:ext cx="1034472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/>
              <a:t>NHS REC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C29170A-EF07-4E48-9FE8-8733E18FB0E5}"/>
              </a:ext>
            </a:extLst>
          </p:cNvPr>
          <p:cNvSpPr txBox="1"/>
          <p:nvPr/>
        </p:nvSpPr>
        <p:spPr>
          <a:xfrm>
            <a:off x="1108364" y="2422574"/>
            <a:ext cx="1436255" cy="64633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 smtClean="0"/>
              <a:t>HRA/HCRW </a:t>
            </a:r>
            <a:r>
              <a:rPr lang="en-GB" b="1" dirty="0"/>
              <a:t>Assessment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F730A0F-EC56-41A3-A087-4D6E2F13F7E2}"/>
              </a:ext>
            </a:extLst>
          </p:cNvPr>
          <p:cNvSpPr txBox="1"/>
          <p:nvPr/>
        </p:nvSpPr>
        <p:spPr>
          <a:xfrm>
            <a:off x="1108364" y="1930599"/>
            <a:ext cx="2600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HRA and HCRW Approval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E00A570-19BC-4D9B-B62B-8D4C004F1DF8}"/>
              </a:ext>
            </a:extLst>
          </p:cNvPr>
          <p:cNvSpPr/>
          <p:nvPr/>
        </p:nvSpPr>
        <p:spPr>
          <a:xfrm>
            <a:off x="4572000" y="1819564"/>
            <a:ext cx="3112654" cy="2059709"/>
          </a:xfrm>
          <a:prstGeom prst="rect">
            <a:avLst/>
          </a:prstGeom>
          <a:solidFill>
            <a:schemeClr val="accent1">
              <a:alpha val="5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901D046-5D4F-4DFE-AD39-ECDD6CD41A9F}"/>
              </a:ext>
            </a:extLst>
          </p:cNvPr>
          <p:cNvSpPr txBox="1"/>
          <p:nvPr/>
        </p:nvSpPr>
        <p:spPr>
          <a:xfrm>
            <a:off x="4668982" y="2427337"/>
            <a:ext cx="1436255" cy="64633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 smtClean="0"/>
              <a:t>HRA/HCRW</a:t>
            </a:r>
          </a:p>
          <a:p>
            <a:r>
              <a:rPr lang="en-GB" b="1" dirty="0" smtClean="0"/>
              <a:t>Assessment </a:t>
            </a:r>
            <a:endParaRPr lang="en-GB" b="1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35FA530-EFD2-4D09-8277-4B23C792EEEB}"/>
              </a:ext>
            </a:extLst>
          </p:cNvPr>
          <p:cNvSpPr txBox="1"/>
          <p:nvPr/>
        </p:nvSpPr>
        <p:spPr>
          <a:xfrm>
            <a:off x="4668981" y="1935362"/>
            <a:ext cx="26831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HRA and HCRW Approval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85DD8B9-06DC-477D-88A3-A0D93321922C}"/>
              </a:ext>
            </a:extLst>
          </p:cNvPr>
          <p:cNvSpPr txBox="1"/>
          <p:nvPr/>
        </p:nvSpPr>
        <p:spPr>
          <a:xfrm>
            <a:off x="1108364" y="3168194"/>
            <a:ext cx="28817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e.g. studies involving patients as participants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F99D656-BC17-4084-9E95-991DE0542F7B}"/>
              </a:ext>
            </a:extLst>
          </p:cNvPr>
          <p:cNvSpPr txBox="1"/>
          <p:nvPr/>
        </p:nvSpPr>
        <p:spPr>
          <a:xfrm>
            <a:off x="4664364" y="3191814"/>
            <a:ext cx="288174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e.g. studies involving NHS staff as participants </a:t>
            </a:r>
            <a:endParaRPr lang="en-GB" dirty="0" smtClean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1D69A4D-CCB2-437C-8370-50C84D53F5CA}"/>
              </a:ext>
            </a:extLst>
          </p:cNvPr>
          <p:cNvSpPr txBox="1"/>
          <p:nvPr/>
        </p:nvSpPr>
        <p:spPr>
          <a:xfrm>
            <a:off x="4572000" y="3987005"/>
            <a:ext cx="1034472" cy="369332"/>
          </a:xfrm>
          <a:prstGeom prst="rect">
            <a:avLst/>
          </a:prstGeom>
          <a:solidFill>
            <a:srgbClr val="FFFFCC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/>
              <a:t>+ </a:t>
            </a:r>
            <a:r>
              <a:rPr lang="en-GB" b="1" dirty="0" smtClean="0"/>
              <a:t>UREC?</a:t>
            </a:r>
            <a:endParaRPr lang="en-GB" b="1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C4D2E08-1D76-45F6-8E07-D5057F85FF14}"/>
              </a:ext>
            </a:extLst>
          </p:cNvPr>
          <p:cNvSpPr/>
          <p:nvPr/>
        </p:nvSpPr>
        <p:spPr>
          <a:xfrm>
            <a:off x="988292" y="4117062"/>
            <a:ext cx="3112654" cy="2059709"/>
          </a:xfrm>
          <a:prstGeom prst="rect">
            <a:avLst/>
          </a:prstGeom>
          <a:solidFill>
            <a:schemeClr val="accent6">
              <a:lumMod val="60000"/>
              <a:lumOff val="40000"/>
              <a:alpha val="5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45D2EAC-E13A-470E-B2C3-04E165CFD953}"/>
              </a:ext>
            </a:extLst>
          </p:cNvPr>
          <p:cNvSpPr txBox="1"/>
          <p:nvPr/>
        </p:nvSpPr>
        <p:spPr>
          <a:xfrm>
            <a:off x="1193802" y="4245138"/>
            <a:ext cx="15655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NHS REC only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A36E32F-1AFE-494D-B7B9-70BC06E935D7}"/>
              </a:ext>
            </a:extLst>
          </p:cNvPr>
          <p:cNvSpPr txBox="1"/>
          <p:nvPr/>
        </p:nvSpPr>
        <p:spPr>
          <a:xfrm>
            <a:off x="1193802" y="4999355"/>
            <a:ext cx="28817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e.g. studies involving non-NHS participants that lack capacity to consent</a:t>
            </a:r>
          </a:p>
        </p:txBody>
      </p:sp>
      <p:sp>
        <p:nvSpPr>
          <p:cNvPr id="3" name="Rectangle 2"/>
          <p:cNvSpPr/>
          <p:nvPr/>
        </p:nvSpPr>
        <p:spPr>
          <a:xfrm>
            <a:off x="4510501" y="4464069"/>
            <a:ext cx="373067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HRA does not need to see evidence of UREC approval. </a:t>
            </a:r>
          </a:p>
          <a:p>
            <a:endParaRPr lang="en-GB" dirty="0"/>
          </a:p>
          <a:p>
            <a:r>
              <a:rPr lang="en-GB" dirty="0"/>
              <a:t>UoM process requires UREC approval to be in place before submitting for HRA approval. </a:t>
            </a:r>
          </a:p>
        </p:txBody>
      </p:sp>
    </p:spTree>
    <p:extLst>
      <p:ext uri="{BB962C8B-B14F-4D97-AF65-F5344CB8AC3E}">
        <p14:creationId xmlns:p14="http://schemas.microsoft.com/office/powerpoint/2010/main" val="2985211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619672" y="274638"/>
            <a:ext cx="7067128" cy="1143000"/>
          </a:xfrm>
        </p:spPr>
        <p:txBody>
          <a:bodyPr>
            <a:normAutofit/>
          </a:bodyPr>
          <a:lstStyle/>
          <a:p>
            <a:r>
              <a:rPr lang="en-GB" sz="4000" dirty="0"/>
              <a:t>NHS </a:t>
            </a:r>
            <a:r>
              <a:rPr lang="en-GB" sz="4000" dirty="0" smtClean="0"/>
              <a:t>REC/ HRA Approval </a:t>
            </a:r>
            <a:endParaRPr lang="en-GB" sz="4000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GB" sz="2800" dirty="0"/>
              <a:t>Integrated Research Application System (IRAS)</a:t>
            </a:r>
            <a:endParaRPr lang="en-GB" sz="2800" dirty="0">
              <a:latin typeface="Calibri" pitchFamily="34" charset="0"/>
            </a:endParaRPr>
          </a:p>
          <a:p>
            <a:pPr>
              <a:lnSpc>
                <a:spcPct val="90000"/>
              </a:lnSpc>
            </a:pPr>
            <a:r>
              <a:rPr lang="en-GB" sz="2800" dirty="0">
                <a:latin typeface="Calibri" pitchFamily="34" charset="0"/>
              </a:rPr>
              <a:t>Web based system </a:t>
            </a:r>
            <a:r>
              <a:rPr lang="en-GB" sz="1800" dirty="0">
                <a:latin typeface="Calibri" pitchFamily="34" charset="0"/>
              </a:rPr>
              <a:t>(</a:t>
            </a:r>
            <a:r>
              <a:rPr lang="en-GB" sz="1800" dirty="0">
                <a:latin typeface="Calibri" pitchFamily="34" charset="0"/>
                <a:hlinkClick r:id="rId2"/>
              </a:rPr>
              <a:t>www.myresearchproject.org.uk</a:t>
            </a:r>
            <a:r>
              <a:rPr lang="en-GB" sz="1800" dirty="0">
                <a:latin typeface="Calibri" pitchFamily="34" charset="0"/>
              </a:rPr>
              <a:t>) </a:t>
            </a:r>
          </a:p>
          <a:p>
            <a:pPr>
              <a:lnSpc>
                <a:spcPct val="90000"/>
              </a:lnSpc>
            </a:pPr>
            <a:r>
              <a:rPr lang="en-GB" sz="2800" dirty="0">
                <a:latin typeface="Calibri" pitchFamily="34" charset="0"/>
              </a:rPr>
              <a:t>Able to customise using filter questions </a:t>
            </a:r>
          </a:p>
          <a:p>
            <a:pPr>
              <a:lnSpc>
                <a:spcPct val="90000"/>
              </a:lnSpc>
            </a:pPr>
            <a:r>
              <a:rPr lang="en-GB" sz="2800" dirty="0">
                <a:latin typeface="Calibri" pitchFamily="34" charset="0"/>
              </a:rPr>
              <a:t>IRAS can be used to generate applications for:</a:t>
            </a:r>
          </a:p>
          <a:p>
            <a:pPr lvl="1">
              <a:lnSpc>
                <a:spcPct val="90000"/>
              </a:lnSpc>
            </a:pPr>
            <a:r>
              <a:rPr lang="en-GB" sz="2000" dirty="0">
                <a:latin typeface="Calibri" pitchFamily="34" charset="0"/>
              </a:rPr>
              <a:t>NHS RECs</a:t>
            </a:r>
          </a:p>
          <a:p>
            <a:pPr lvl="1">
              <a:lnSpc>
                <a:spcPct val="90000"/>
              </a:lnSpc>
            </a:pPr>
            <a:r>
              <a:rPr lang="en-GB" sz="2000" dirty="0">
                <a:latin typeface="Calibri" pitchFamily="34" charset="0"/>
              </a:rPr>
              <a:t>HRA approval/ R&amp;D approval </a:t>
            </a:r>
          </a:p>
          <a:p>
            <a:pPr lvl="1">
              <a:lnSpc>
                <a:spcPct val="90000"/>
              </a:lnSpc>
            </a:pPr>
            <a:r>
              <a:rPr lang="en-GB" sz="2000" dirty="0">
                <a:latin typeface="Calibri" pitchFamily="34" charset="0"/>
              </a:rPr>
              <a:t>MHRA Clinical Trial Authorisation (CTA)</a:t>
            </a:r>
          </a:p>
          <a:p>
            <a:pPr lvl="1">
              <a:lnSpc>
                <a:spcPct val="90000"/>
              </a:lnSpc>
            </a:pPr>
            <a:r>
              <a:rPr lang="en-GB" sz="2000" dirty="0">
                <a:latin typeface="Calibri" pitchFamily="34" charset="0"/>
              </a:rPr>
              <a:t>HRA Confidentiality Advisory Group (CAG) </a:t>
            </a:r>
          </a:p>
          <a:p>
            <a:pPr lvl="1">
              <a:lnSpc>
                <a:spcPct val="90000"/>
              </a:lnSpc>
            </a:pPr>
            <a:r>
              <a:rPr lang="en-GB" sz="2000" dirty="0">
                <a:latin typeface="Calibri" pitchFamily="34" charset="0"/>
              </a:rPr>
              <a:t>National Offender Management Service (NOMS)</a:t>
            </a:r>
          </a:p>
          <a:p>
            <a:pPr lvl="1">
              <a:lnSpc>
                <a:spcPct val="90000"/>
              </a:lnSpc>
            </a:pPr>
            <a:r>
              <a:rPr lang="en-GB" sz="2000" dirty="0">
                <a:latin typeface="Calibri" pitchFamily="34" charset="0"/>
              </a:rPr>
              <a:t>Administration of Radioactive Substances Advisory Committee (ARSAC)</a:t>
            </a:r>
          </a:p>
          <a:p>
            <a:pPr lvl="1">
              <a:lnSpc>
                <a:spcPct val="90000"/>
              </a:lnSpc>
            </a:pPr>
            <a:endParaRPr lang="en-GB" sz="2000" dirty="0">
              <a:latin typeface="Calibri" pitchFamily="34" charset="0"/>
            </a:endParaRPr>
          </a:p>
          <a:p>
            <a:pPr lvl="1">
              <a:lnSpc>
                <a:spcPct val="90000"/>
              </a:lnSpc>
            </a:pPr>
            <a:endParaRPr lang="en-GB" sz="2400" dirty="0">
              <a:latin typeface="Calibri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577" y="274638"/>
            <a:ext cx="1051789" cy="79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76187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First 4 categories of IRAS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HRA guidance may highlight certain requirements for the first 4 categories of IRAS. </a:t>
            </a:r>
          </a:p>
          <a:p>
            <a:r>
              <a:rPr lang="en-GB" dirty="0" smtClean="0"/>
              <a:t>Interventional clinical trials/ studies 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9006"/>
          <a:stretch/>
        </p:blipFill>
        <p:spPr>
          <a:xfrm>
            <a:off x="304801" y="3231444"/>
            <a:ext cx="8458200" cy="339566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04800" y="3581400"/>
            <a:ext cx="8001000" cy="8382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00239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619672" y="274638"/>
            <a:ext cx="7067128" cy="1143000"/>
          </a:xfrm>
        </p:spPr>
        <p:txBody>
          <a:bodyPr>
            <a:normAutofit/>
          </a:bodyPr>
          <a:lstStyle/>
          <a:p>
            <a:r>
              <a:rPr lang="en-GB" sz="4000" dirty="0"/>
              <a:t>UREC 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GB" sz="2800" dirty="0"/>
              <a:t>Ethical Review Management (ERM) system </a:t>
            </a:r>
            <a:endParaRPr lang="en-GB" sz="2800" dirty="0">
              <a:latin typeface="Calibri" pitchFamily="34" charset="0"/>
            </a:endParaRPr>
          </a:p>
          <a:p>
            <a:pPr>
              <a:lnSpc>
                <a:spcPct val="90000"/>
              </a:lnSpc>
            </a:pPr>
            <a:r>
              <a:rPr lang="en-GB" sz="2800" dirty="0">
                <a:latin typeface="Calibri" pitchFamily="34" charset="0"/>
              </a:rPr>
              <a:t>Web based system </a:t>
            </a:r>
            <a:r>
              <a:rPr lang="en-GB" sz="1800" dirty="0">
                <a:latin typeface="Calibri" pitchFamily="34" charset="0"/>
              </a:rPr>
              <a:t>(</a:t>
            </a:r>
            <a:r>
              <a:rPr lang="en-GB" sz="1800" dirty="0">
                <a:hlinkClick r:id="rId2"/>
              </a:rPr>
              <a:t>https://submission-ethicalreview.manchester.ac.uk/</a:t>
            </a:r>
            <a:r>
              <a:rPr lang="en-GB" sz="1800" dirty="0">
                <a:latin typeface="Calibri" pitchFamily="34" charset="0"/>
              </a:rPr>
              <a:t>) </a:t>
            </a:r>
          </a:p>
          <a:p>
            <a:pPr>
              <a:lnSpc>
                <a:spcPct val="90000"/>
              </a:lnSpc>
            </a:pPr>
            <a:r>
              <a:rPr lang="en-GB" sz="2800" dirty="0">
                <a:latin typeface="Calibri" pitchFamily="34" charset="0"/>
              </a:rPr>
              <a:t>Able to customise using filter questions </a:t>
            </a:r>
          </a:p>
          <a:p>
            <a:pPr>
              <a:lnSpc>
                <a:spcPct val="90000"/>
              </a:lnSpc>
            </a:pPr>
            <a:r>
              <a:rPr lang="en-GB" sz="2800" dirty="0">
                <a:latin typeface="Calibri" pitchFamily="34" charset="0"/>
              </a:rPr>
              <a:t>ERM can be used to apply for: </a:t>
            </a:r>
          </a:p>
          <a:p>
            <a:pPr lvl="1">
              <a:lnSpc>
                <a:spcPct val="90000"/>
              </a:lnSpc>
            </a:pPr>
            <a:r>
              <a:rPr lang="en-GB" sz="2400" dirty="0">
                <a:latin typeface="Calibri" pitchFamily="34" charset="0"/>
              </a:rPr>
              <a:t>UREC review </a:t>
            </a:r>
          </a:p>
          <a:p>
            <a:pPr lvl="1">
              <a:lnSpc>
                <a:spcPct val="90000"/>
              </a:lnSpc>
            </a:pPr>
            <a:r>
              <a:rPr lang="en-GB" sz="2400" dirty="0">
                <a:latin typeface="Calibri" pitchFamily="34" charset="0"/>
              </a:rPr>
              <a:t>Division/School review (only available in certain Divisions/Schools) </a:t>
            </a:r>
          </a:p>
          <a:p>
            <a:pPr>
              <a:lnSpc>
                <a:spcPct val="90000"/>
              </a:lnSpc>
            </a:pPr>
            <a:r>
              <a:rPr lang="en-GB" sz="2800" dirty="0">
                <a:latin typeface="Calibri" pitchFamily="34" charset="0"/>
              </a:rPr>
              <a:t>Comprehensive guidance and ‘How-to’ videos available at: </a:t>
            </a:r>
            <a:r>
              <a:rPr lang="en-GB" sz="1700" dirty="0">
                <a:latin typeface="Calibri" pitchFamily="34" charset="0"/>
                <a:hlinkClick r:id="rId3"/>
              </a:rPr>
              <a:t>http://www.staffnet.manchester.ac.uk/services/rbess/governance/ethics/new-online-system-for-ethics-review-erm/</a:t>
            </a:r>
            <a:r>
              <a:rPr lang="en-GB" sz="1700" dirty="0">
                <a:latin typeface="Calibri" pitchFamily="34" charset="0"/>
              </a:rPr>
              <a:t> </a:t>
            </a:r>
          </a:p>
          <a:p>
            <a:pPr lvl="1">
              <a:lnSpc>
                <a:spcPct val="90000"/>
              </a:lnSpc>
            </a:pPr>
            <a:endParaRPr lang="en-GB" sz="1600" dirty="0">
              <a:latin typeface="Calibri" pitchFamily="34" charset="0"/>
            </a:endParaRPr>
          </a:p>
          <a:p>
            <a:pPr lvl="1">
              <a:lnSpc>
                <a:spcPct val="90000"/>
              </a:lnSpc>
            </a:pPr>
            <a:endParaRPr lang="en-GB" sz="2000" dirty="0">
              <a:latin typeface="Calibri" pitchFamily="34" charset="0"/>
            </a:endParaRPr>
          </a:p>
          <a:p>
            <a:pPr lvl="1">
              <a:lnSpc>
                <a:spcPct val="90000"/>
              </a:lnSpc>
            </a:pPr>
            <a:endParaRPr lang="en-GB" sz="24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969570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603A994-C220-4DEA-982D-0CBCE102B3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971" t="10357" r="50000" b="5069"/>
          <a:stretch/>
        </p:blipFill>
        <p:spPr>
          <a:xfrm>
            <a:off x="152400" y="1219200"/>
            <a:ext cx="8817428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9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6"/>
          <p:cNvSpPr>
            <a:spLocks noGrp="1"/>
          </p:cNvSpPr>
          <p:nvPr>
            <p:ph type="title"/>
          </p:nvPr>
        </p:nvSpPr>
        <p:spPr>
          <a:xfrm>
            <a:off x="370115" y="397102"/>
            <a:ext cx="8229600" cy="552450"/>
          </a:xfrm>
        </p:spPr>
        <p:txBody>
          <a:bodyPr anchor="t">
            <a:normAutofit fontScale="90000"/>
          </a:bodyPr>
          <a:lstStyle/>
          <a:p>
            <a:r>
              <a:rPr lang="en-GB" b="0" dirty="0">
                <a:latin typeface="Calibri" panose="020F0502020204030204" pitchFamily="34" charset="0"/>
              </a:rPr>
              <a:t>Documents </a:t>
            </a:r>
            <a:endParaRPr lang="en-US" b="0" dirty="0">
              <a:latin typeface="Calibri" panose="020F0502020204030204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06878" y="1205139"/>
            <a:ext cx="8191259" cy="3703192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200" b="1" dirty="0">
                <a:latin typeface="+mn-lt"/>
              </a:rPr>
              <a:t>Protocol </a:t>
            </a:r>
            <a:r>
              <a:rPr lang="en-GB" sz="2200" b="1" dirty="0" smtClean="0">
                <a:latin typeface="+mn-lt"/>
              </a:rPr>
              <a:t>– </a:t>
            </a:r>
            <a:r>
              <a:rPr lang="en-GB" sz="2000" dirty="0" smtClean="0">
                <a:latin typeface="+mn-lt"/>
              </a:rPr>
              <a:t>mandatory for NHS REC/HRA, not always required for UREC </a:t>
            </a:r>
            <a:endParaRPr lang="en-GB" sz="2000" dirty="0">
              <a:latin typeface="+mn-lt"/>
            </a:endParaRPr>
          </a:p>
          <a:p>
            <a:r>
              <a:rPr lang="en-GB" sz="2200" dirty="0">
                <a:latin typeface="+mn-lt"/>
              </a:rPr>
              <a:t>Participant information </a:t>
            </a:r>
            <a:r>
              <a:rPr lang="en-GB" sz="2200" dirty="0" smtClean="0">
                <a:latin typeface="+mn-lt"/>
              </a:rPr>
              <a:t>sheet(s) and consent form(s) </a:t>
            </a:r>
          </a:p>
          <a:p>
            <a:r>
              <a:rPr lang="en-GB" sz="2200" dirty="0" smtClean="0">
                <a:latin typeface="+mn-lt"/>
              </a:rPr>
              <a:t>CVs</a:t>
            </a:r>
          </a:p>
          <a:p>
            <a:r>
              <a:rPr lang="en-GB" sz="2200" dirty="0" smtClean="0">
                <a:latin typeface="+mn-lt"/>
              </a:rPr>
              <a:t>Advertising </a:t>
            </a:r>
            <a:r>
              <a:rPr lang="en-GB" sz="2200" dirty="0">
                <a:latin typeface="+mn-lt"/>
              </a:rPr>
              <a:t>material </a:t>
            </a:r>
          </a:p>
          <a:p>
            <a:r>
              <a:rPr lang="en-GB" sz="2200" dirty="0" smtClean="0">
                <a:latin typeface="+mn-lt"/>
              </a:rPr>
              <a:t>Assessments/measures </a:t>
            </a:r>
          </a:p>
          <a:p>
            <a:r>
              <a:rPr lang="en-GB" sz="2200" dirty="0" smtClean="0">
                <a:latin typeface="+mn-lt"/>
              </a:rPr>
              <a:t>Distress / disclosure protocols or procedures</a:t>
            </a:r>
            <a:endParaRPr lang="en-GB" sz="2200" dirty="0">
              <a:latin typeface="+mn-lt"/>
            </a:endParaRPr>
          </a:p>
          <a:p>
            <a:r>
              <a:rPr lang="en-GB" sz="2200" dirty="0">
                <a:latin typeface="+mn-lt"/>
              </a:rPr>
              <a:t>Evidence of sponsorship and insurance </a:t>
            </a:r>
            <a:endParaRPr lang="en-GB" sz="2200" dirty="0" smtClean="0">
              <a:latin typeface="+mn-lt"/>
            </a:endParaRPr>
          </a:p>
          <a:p>
            <a:r>
              <a:rPr lang="en-GB" sz="2200" dirty="0" smtClean="0">
                <a:latin typeface="+mn-lt"/>
              </a:rPr>
              <a:t>Evidence of peer review (if available) </a:t>
            </a:r>
          </a:p>
          <a:p>
            <a:r>
              <a:rPr lang="en-GB" sz="2200" dirty="0" smtClean="0">
                <a:latin typeface="+mn-lt"/>
              </a:rPr>
              <a:t>Risk Assessment (UREC) </a:t>
            </a:r>
            <a:endParaRPr lang="en-GB" sz="2200" dirty="0">
              <a:latin typeface="+mn-lt"/>
            </a:endParaRPr>
          </a:p>
          <a:p>
            <a:r>
              <a:rPr lang="en-GB" sz="2200" b="1" dirty="0" smtClean="0">
                <a:latin typeface="+mn-lt"/>
              </a:rPr>
              <a:t>Organisational Information Document and </a:t>
            </a:r>
            <a:r>
              <a:rPr lang="en-GB" sz="2200" b="1" dirty="0">
                <a:latin typeface="+mn-lt"/>
              </a:rPr>
              <a:t>Schedule of </a:t>
            </a:r>
            <a:r>
              <a:rPr lang="en-GB" sz="2200" b="1" dirty="0" smtClean="0">
                <a:latin typeface="+mn-lt"/>
              </a:rPr>
              <a:t>events (HRA Approval only) </a:t>
            </a:r>
            <a:endParaRPr lang="en-GB" sz="2200" dirty="0">
              <a:latin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06878" y="5638800"/>
            <a:ext cx="7992837" cy="92333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GB" u="sng" dirty="0" smtClean="0"/>
              <a:t>Templates and guidance</a:t>
            </a:r>
            <a:r>
              <a:rPr lang="en-GB" dirty="0" smtClean="0"/>
              <a:t>: </a:t>
            </a:r>
          </a:p>
          <a:p>
            <a:r>
              <a:rPr lang="en-GB" b="1" dirty="0" smtClean="0"/>
              <a:t>University: </a:t>
            </a:r>
            <a:r>
              <a:rPr lang="en-GB" sz="1400" dirty="0">
                <a:hlinkClick r:id="rId3"/>
              </a:rPr>
              <a:t>https://www.staffnet.manchester.ac.uk/rbe/ethics-integrity/ethics/app-prep</a:t>
            </a:r>
            <a:r>
              <a:rPr lang="en-GB" sz="1400" dirty="0" smtClean="0">
                <a:hlinkClick r:id="rId3"/>
              </a:rPr>
              <a:t>/</a:t>
            </a:r>
            <a:endParaRPr lang="en-GB" sz="1400" dirty="0" smtClean="0"/>
          </a:p>
          <a:p>
            <a:r>
              <a:rPr lang="en-GB" b="1" dirty="0" smtClean="0"/>
              <a:t>HRA/NHS REC: </a:t>
            </a:r>
            <a:r>
              <a:rPr lang="en-GB" sz="1400" dirty="0">
                <a:hlinkClick r:id="rId4"/>
              </a:rPr>
              <a:t>http://documents.manchester.ac.uk/DocuInfo.aspx?DocID=29041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507865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107926-954E-4518-AD5B-CDF502FCD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Information for participants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E4CD53-BF6E-4913-9401-E66074DF7F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Valid consent is informed consent </a:t>
            </a:r>
          </a:p>
          <a:p>
            <a:r>
              <a:rPr lang="en-GB" dirty="0"/>
              <a:t>Information provided should be proportionate and written so that it can be easily understood. </a:t>
            </a:r>
          </a:p>
          <a:p>
            <a:r>
              <a:rPr lang="en-GB" dirty="0"/>
              <a:t>Should consider audience when preparing documentation </a:t>
            </a:r>
            <a:endParaRPr lang="en-US" dirty="0"/>
          </a:p>
          <a:p>
            <a:r>
              <a:rPr lang="en-US" dirty="0" smtClean="0"/>
              <a:t>Engage with patients, service users, PPIE groups where possible</a:t>
            </a:r>
          </a:p>
          <a:p>
            <a:r>
              <a:rPr lang="en-US" dirty="0" smtClean="0"/>
              <a:t>Must use University template and wording but, can change order/format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53647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Submitting the applications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4525963"/>
          </a:xfrm>
        </p:spPr>
        <p:txBody>
          <a:bodyPr>
            <a:normAutofit/>
          </a:bodyPr>
          <a:lstStyle/>
          <a:p>
            <a:r>
              <a:rPr lang="en-GB" dirty="0"/>
              <a:t>UREC and NHS </a:t>
            </a:r>
            <a:r>
              <a:rPr lang="en-GB" dirty="0" smtClean="0"/>
              <a:t>REC/HRA approval </a:t>
            </a:r>
            <a:r>
              <a:rPr lang="en-GB" dirty="0"/>
              <a:t>both e-submission </a:t>
            </a:r>
          </a:p>
          <a:p>
            <a:r>
              <a:rPr lang="en-GB" dirty="0"/>
              <a:t>Study documents uploaded on to IRAS or ERM </a:t>
            </a:r>
          </a:p>
          <a:p>
            <a:r>
              <a:rPr lang="en-GB" dirty="0"/>
              <a:t>UREC </a:t>
            </a:r>
            <a:r>
              <a:rPr lang="en-GB" dirty="0" smtClean="0"/>
              <a:t>submission in ERM </a:t>
            </a:r>
          </a:p>
          <a:p>
            <a:r>
              <a:rPr lang="en-GB" dirty="0" smtClean="0"/>
              <a:t>NHS REC/ HRA applications booked in by calling central booking service</a:t>
            </a:r>
          </a:p>
          <a:p>
            <a:r>
              <a:rPr lang="en-GB" dirty="0" smtClean="0"/>
              <a:t>NHS REC/ HRA applications </a:t>
            </a:r>
            <a:r>
              <a:rPr lang="en-GB" dirty="0"/>
              <a:t>have to be submitted on same day as booked in</a:t>
            </a:r>
          </a:p>
          <a:p>
            <a:endParaRPr lang="en-GB" sz="2500" dirty="0"/>
          </a:p>
        </p:txBody>
      </p:sp>
    </p:spTree>
    <p:extLst>
      <p:ext uri="{BB962C8B-B14F-4D97-AF65-F5344CB8AC3E}">
        <p14:creationId xmlns:p14="http://schemas.microsoft.com/office/powerpoint/2010/main" val="1006676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Full REC </a:t>
            </a:r>
            <a:r>
              <a:rPr lang="en-GB" dirty="0"/>
              <a:t>meeting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/>
              <a:t>Once booked you will be sent details of committee and meeting time/date </a:t>
            </a:r>
          </a:p>
          <a:p>
            <a:r>
              <a:rPr lang="en-GB" dirty="0"/>
              <a:t>Unless your study is going for proportionate review, the meeting should be attended</a:t>
            </a:r>
          </a:p>
          <a:p>
            <a:r>
              <a:rPr lang="en-GB" dirty="0" smtClean="0"/>
              <a:t>NHS RECs</a:t>
            </a:r>
          </a:p>
          <a:p>
            <a:pPr lvl="1"/>
            <a:r>
              <a:rPr lang="en-GB" dirty="0" smtClean="0"/>
              <a:t>The </a:t>
            </a:r>
            <a:r>
              <a:rPr lang="en-GB" dirty="0"/>
              <a:t>NHS RECs have up to </a:t>
            </a:r>
            <a:r>
              <a:rPr lang="en-GB" dirty="0" smtClean="0"/>
              <a:t>60 calendar days </a:t>
            </a:r>
            <a:r>
              <a:rPr lang="en-GB" dirty="0"/>
              <a:t>to review a new application</a:t>
            </a:r>
          </a:p>
          <a:p>
            <a:r>
              <a:rPr lang="en-GB" dirty="0" smtClean="0"/>
              <a:t>UREC</a:t>
            </a:r>
          </a:p>
          <a:p>
            <a:pPr lvl="1"/>
            <a:r>
              <a:rPr lang="en-GB" dirty="0" smtClean="0"/>
              <a:t>Meeting outcome sent within 7 working days </a:t>
            </a:r>
          </a:p>
          <a:p>
            <a:pPr lvl="1"/>
            <a:r>
              <a:rPr lang="en-GB" dirty="0" smtClean="0"/>
              <a:t>Respond to any changes within 4 weeks </a:t>
            </a:r>
          </a:p>
          <a:p>
            <a:pPr lvl="1"/>
            <a:r>
              <a:rPr lang="en-GB" dirty="0" smtClean="0"/>
              <a:t>Revisions reviewed by Chair within 10 working days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16698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611560" y="1556794"/>
            <a:ext cx="7992888" cy="514880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200" dirty="0"/>
              <a:t>Available for both NHS REC and UREC applications</a:t>
            </a:r>
          </a:p>
          <a:p>
            <a:r>
              <a:rPr lang="en-GB" sz="2200" dirty="0"/>
              <a:t>Streamlined process for studies with minimal ethical issues </a:t>
            </a:r>
          </a:p>
          <a:p>
            <a:r>
              <a:rPr lang="en-GB" sz="2200" dirty="0"/>
              <a:t>Reduction in the timelines No requirement to attend the committee meeting </a:t>
            </a:r>
          </a:p>
          <a:p>
            <a:r>
              <a:rPr lang="en-GB" sz="2200" dirty="0"/>
              <a:t>NHS REC – determined when study booked in for review</a:t>
            </a:r>
          </a:p>
          <a:p>
            <a:r>
              <a:rPr lang="en-GB" sz="2200" dirty="0"/>
              <a:t>University PR criteria </a:t>
            </a:r>
            <a:r>
              <a:rPr lang="en-GB" sz="1400" dirty="0">
                <a:hlinkClick r:id="rId3"/>
              </a:rPr>
              <a:t>http://www.staffnet.manchester.ac.uk/services/rbess/governance/ethics/guidance-on-applying-for-proportionate-urec-review/</a:t>
            </a:r>
            <a:r>
              <a:rPr lang="en-GB" sz="1400" dirty="0"/>
              <a:t> </a:t>
            </a:r>
            <a:endParaRPr lang="en-GB" sz="1400" dirty="0" smtClean="0"/>
          </a:p>
          <a:p>
            <a:endParaRPr lang="en-GB" sz="2200" dirty="0" smtClean="0"/>
          </a:p>
          <a:p>
            <a:pPr marL="0" indent="0">
              <a:buNone/>
            </a:pPr>
            <a:r>
              <a:rPr lang="en-GB" sz="2200" b="1" dirty="0" smtClean="0"/>
              <a:t>Timelines </a:t>
            </a:r>
          </a:p>
          <a:p>
            <a:r>
              <a:rPr lang="en-GB" sz="2200" dirty="0" smtClean="0"/>
              <a:t>UREC PR – 10 workings days for decision </a:t>
            </a:r>
          </a:p>
          <a:p>
            <a:r>
              <a:rPr lang="en-GB" sz="2200" dirty="0" smtClean="0"/>
              <a:t>NHS REC PR – 21 days for decision </a:t>
            </a:r>
          </a:p>
          <a:p>
            <a:endParaRPr lang="en-GB" sz="1600" dirty="0"/>
          </a:p>
        </p:txBody>
      </p:sp>
      <p:sp>
        <p:nvSpPr>
          <p:cNvPr id="2" name="TextBox 1"/>
          <p:cNvSpPr txBox="1"/>
          <p:nvPr/>
        </p:nvSpPr>
        <p:spPr>
          <a:xfrm>
            <a:off x="971600" y="90872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295400" y="135052"/>
            <a:ext cx="8229600" cy="1143000"/>
          </a:xfrm>
        </p:spPr>
        <p:txBody>
          <a:bodyPr/>
          <a:lstStyle/>
          <a:p>
            <a:r>
              <a:rPr lang="en-GB" dirty="0"/>
              <a:t>Proportionate review (PR) </a:t>
            </a:r>
          </a:p>
        </p:txBody>
      </p:sp>
    </p:spTree>
    <p:extLst>
      <p:ext uri="{BB962C8B-B14F-4D97-AF65-F5344CB8AC3E}">
        <p14:creationId xmlns:p14="http://schemas.microsoft.com/office/powerpoint/2010/main" val="2759281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930400" y="452741"/>
            <a:ext cx="6756400" cy="552450"/>
          </a:xfrm>
          <a:prstGeom prst="rect">
            <a:avLst/>
          </a:prstGeom>
        </p:spPr>
        <p:txBody>
          <a:bodyPr>
            <a:normAutofit fontScale="5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mtClean="0"/>
              <a:t>Who should be Chief Investigator (CI) and Sponsor? </a:t>
            </a:r>
            <a:endParaRPr lang="en-GB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430866"/>
            <a:ext cx="8229600" cy="4632477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400" b="1" u="sng" smtClean="0"/>
              <a:t>Chief Investigator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1800" b="1" smtClean="0"/>
              <a:t>Normally: </a:t>
            </a:r>
            <a:r>
              <a:rPr lang="en-GB" sz="1800" smtClean="0"/>
              <a:t>Students should not normally take the role of chief investigator at any level of study, as this function should be undertaken by supervisors or course leaders.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180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1800" b="1" smtClean="0"/>
              <a:t>But: </a:t>
            </a:r>
            <a:r>
              <a:rPr lang="en-GB" sz="1800" smtClean="0"/>
              <a:t>Exception is made for an experienced care practitioner or manager undertaking an educational qualification for continuing professional development or a doctoral-level study while employed by a health or social care provider or a university, or for a researcher undertaking a doctoral-level study in receipt of a fellowship.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180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400" b="1" u="sng" smtClean="0"/>
              <a:t>Sponsor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1800" b="1" smtClean="0"/>
              <a:t>Normally: </a:t>
            </a:r>
            <a:r>
              <a:rPr lang="en-GB" sz="1800" smtClean="0"/>
              <a:t> Universities and colleges should accept the role of sponsor for all educational research conducted by their own students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180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1800" b="1" smtClean="0"/>
              <a:t>But: </a:t>
            </a:r>
            <a:r>
              <a:rPr lang="en-GB" sz="1800" smtClean="0"/>
              <a:t>where the student is employed by a health and social care provider, the NHS/HSC organisation may prefer to take on the role. </a:t>
            </a:r>
            <a:endParaRPr lang="en-GB" sz="1800" dirty="0"/>
          </a:p>
        </p:txBody>
      </p:sp>
      <p:sp>
        <p:nvSpPr>
          <p:cNvPr id="4" name="TextBox 3"/>
          <p:cNvSpPr txBox="1"/>
          <p:nvPr/>
        </p:nvSpPr>
        <p:spPr>
          <a:xfrm>
            <a:off x="533400" y="6063343"/>
            <a:ext cx="82840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UK Framework for Health and Social </a:t>
            </a:r>
            <a:r>
              <a:rPr lang="en-GB" sz="1400" dirty="0"/>
              <a:t>Care Research </a:t>
            </a:r>
            <a:r>
              <a:rPr lang="en-GB" sz="1400" dirty="0">
                <a:hlinkClick r:id="rId2"/>
              </a:rPr>
              <a:t>https://</a:t>
            </a:r>
            <a:r>
              <a:rPr lang="en-GB" sz="1400" dirty="0" smtClean="0">
                <a:hlinkClick r:id="rId2"/>
              </a:rPr>
              <a:t>www.hra.nhs.uk/documents/1068/uk-policy-framework-health-social-care-research.pdf</a:t>
            </a:r>
            <a:r>
              <a:rPr lang="en-GB" sz="1400" dirty="0" smtClean="0"/>
              <a:t> 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32041742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2707" y="443158"/>
            <a:ext cx="8229600" cy="55245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Step-by-step Summary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5138" y="1213345"/>
            <a:ext cx="8229600" cy="5328132"/>
          </a:xfrm>
        </p:spPr>
        <p:txBody>
          <a:bodyPr>
            <a:normAutofit fontScale="40000" lnSpcReduction="20000"/>
          </a:bodyPr>
          <a:lstStyle/>
          <a:p>
            <a:r>
              <a:rPr lang="en-GB" sz="4300" dirty="0" smtClean="0"/>
              <a:t>Use the University ethics decision tools and HRA guidance to work out what approvals you need </a:t>
            </a:r>
          </a:p>
          <a:p>
            <a:r>
              <a:rPr lang="en-GB" sz="4300" dirty="0" smtClean="0"/>
              <a:t>Complete the relevant application form (ERM and/or IRAS) </a:t>
            </a:r>
          </a:p>
          <a:p>
            <a:r>
              <a:rPr lang="en-GB" sz="4300" dirty="0" smtClean="0"/>
              <a:t>Contact the lead NHS Trust for your study at the earliest opportunity – they may want to feed into your design/application</a:t>
            </a:r>
          </a:p>
          <a:p>
            <a:r>
              <a:rPr lang="en-GB" sz="4300" dirty="0" smtClean="0"/>
              <a:t>Submit for University review: </a:t>
            </a:r>
          </a:p>
          <a:p>
            <a:pPr lvl="1"/>
            <a:r>
              <a:rPr lang="en-GB" sz="4300" dirty="0" smtClean="0"/>
              <a:t>UREC studies  - submit via the ERM</a:t>
            </a:r>
          </a:p>
          <a:p>
            <a:pPr lvl="1"/>
            <a:r>
              <a:rPr lang="en-GB" sz="4300" dirty="0" smtClean="0"/>
              <a:t>NHS studies – send HRA application to </a:t>
            </a:r>
            <a:r>
              <a:rPr lang="en-GB" sz="4300" dirty="0" smtClean="0">
                <a:hlinkClick r:id="rId2"/>
              </a:rPr>
              <a:t>FBMHethics@manchester.ac.uk</a:t>
            </a:r>
            <a:r>
              <a:rPr lang="en-GB" sz="4300" dirty="0" smtClean="0"/>
              <a:t> for sponsor review </a:t>
            </a:r>
          </a:p>
          <a:p>
            <a:pPr lvl="1"/>
            <a:r>
              <a:rPr lang="en-GB" sz="4300" dirty="0" smtClean="0"/>
              <a:t>UREC and HRA studies – submit to UREC and then once approved, send HRA application for sponsor review </a:t>
            </a:r>
          </a:p>
          <a:p>
            <a:r>
              <a:rPr lang="en-GB" sz="4300" dirty="0" smtClean="0"/>
              <a:t>If you only need UREC approval, once you have the UREC favourable opinion letter and met any conditions, you can start</a:t>
            </a:r>
          </a:p>
          <a:p>
            <a:r>
              <a:rPr lang="en-GB" sz="4300" dirty="0" smtClean="0"/>
              <a:t>Once the IRAS is authorised, submit for HRA or any other regulatory approval </a:t>
            </a:r>
          </a:p>
          <a:p>
            <a:r>
              <a:rPr lang="en-GB" sz="4300" dirty="0" smtClean="0"/>
              <a:t>Once HRA initial outcome letter received, send UK Local Information Packs to start setting up sites</a:t>
            </a:r>
          </a:p>
          <a:p>
            <a:r>
              <a:rPr lang="en-GB" sz="4300" dirty="0" smtClean="0"/>
              <a:t>Once HRA approval received, send along with all approved documents to </a:t>
            </a:r>
            <a:r>
              <a:rPr lang="en-GB" sz="4300" dirty="0" smtClean="0">
                <a:hlinkClick r:id="rId2"/>
              </a:rPr>
              <a:t>FBMHethics@manchester.ac.uk</a:t>
            </a:r>
            <a:r>
              <a:rPr lang="en-GB" sz="4300" dirty="0"/>
              <a:t> </a:t>
            </a:r>
            <a:r>
              <a:rPr lang="en-GB" sz="4300" dirty="0" smtClean="0"/>
              <a:t>to start sponsor greenlight process</a:t>
            </a:r>
          </a:p>
          <a:p>
            <a:r>
              <a:rPr lang="en-GB" sz="4300" dirty="0" smtClean="0"/>
              <a:t>Send final HRA approval letter, sponsor green light email and any revised documents to the sites.</a:t>
            </a:r>
          </a:p>
          <a:p>
            <a:r>
              <a:rPr lang="en-GB" sz="4300" dirty="0" smtClean="0"/>
              <a:t>Once the sites have confirmed that they are ready to start the study, you can start the research activities. </a:t>
            </a:r>
          </a:p>
        </p:txBody>
      </p:sp>
    </p:spTree>
    <p:extLst>
      <p:ext uri="{BB962C8B-B14F-4D97-AF65-F5344CB8AC3E}">
        <p14:creationId xmlns:p14="http://schemas.microsoft.com/office/powerpoint/2010/main" val="28407653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Timelines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GB" dirty="0"/>
              <a:t>UREC </a:t>
            </a:r>
          </a:p>
          <a:p>
            <a:pPr lvl="1"/>
            <a:r>
              <a:rPr lang="en-GB" dirty="0"/>
              <a:t>6-8 weeks for UREC review </a:t>
            </a:r>
          </a:p>
          <a:p>
            <a:pPr lvl="1"/>
            <a:r>
              <a:rPr lang="en-GB" dirty="0"/>
              <a:t>3-4 weeks for Division Review </a:t>
            </a:r>
          </a:p>
          <a:p>
            <a:r>
              <a:rPr lang="en-GB" dirty="0"/>
              <a:t>NHS REC </a:t>
            </a:r>
          </a:p>
          <a:p>
            <a:pPr lvl="1"/>
            <a:r>
              <a:rPr lang="en-GB" dirty="0"/>
              <a:t>Up to 60 calendar days for full committee review (average 37days)</a:t>
            </a:r>
          </a:p>
          <a:p>
            <a:pPr lvl="1"/>
            <a:r>
              <a:rPr lang="en-GB" dirty="0"/>
              <a:t>Approximately 10days for proportionate review</a:t>
            </a:r>
          </a:p>
          <a:p>
            <a:r>
              <a:rPr lang="en-GB" dirty="0"/>
              <a:t>Sponsorship review </a:t>
            </a:r>
          </a:p>
          <a:p>
            <a:pPr lvl="1"/>
            <a:r>
              <a:rPr lang="en-GB" dirty="0"/>
              <a:t>15days but may be longer during busy periods (Feb. and Nov.)</a:t>
            </a:r>
          </a:p>
          <a:p>
            <a:r>
              <a:rPr lang="en-GB" dirty="0"/>
              <a:t>HRA approval </a:t>
            </a:r>
          </a:p>
          <a:p>
            <a:pPr lvl="1"/>
            <a:r>
              <a:rPr lang="en-GB" dirty="0"/>
              <a:t>No timelines for HRA assessment </a:t>
            </a:r>
          </a:p>
          <a:p>
            <a:pPr lvl="1"/>
            <a:r>
              <a:rPr lang="en-GB" dirty="0"/>
              <a:t>HRA approval dependent on other approvals being issued</a:t>
            </a:r>
          </a:p>
          <a:p>
            <a:r>
              <a:rPr lang="en-GB" dirty="0"/>
              <a:t>Site approvals </a:t>
            </a:r>
          </a:p>
          <a:p>
            <a:pPr lvl="1"/>
            <a:r>
              <a:rPr lang="en-GB" dirty="0"/>
              <a:t>Capacity and capability – no fixed timeline </a:t>
            </a:r>
          </a:p>
          <a:p>
            <a:pPr lvl="1"/>
            <a:r>
              <a:rPr lang="en-GB" dirty="0"/>
              <a:t>NIHR portfolio studies - target of 70days from receipt of application to first recruitment</a:t>
            </a:r>
          </a:p>
          <a:p>
            <a:pPr marL="457200" lvl="1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4320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HRA approval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sz="2400" b="1" dirty="0"/>
              <a:t>Before you apply for approvals </a:t>
            </a:r>
          </a:p>
          <a:p>
            <a:pPr marL="0" indent="358775">
              <a:buNone/>
            </a:pPr>
            <a:r>
              <a:rPr lang="en-GB" sz="1900" dirty="0" smtClean="0">
                <a:hlinkClick r:id="rId2"/>
              </a:rPr>
              <a:t>http</a:t>
            </a:r>
            <a:r>
              <a:rPr lang="en-GB" sz="1900" dirty="0">
                <a:hlinkClick r:id="rId2"/>
              </a:rPr>
              <a:t>://www.hra.nhs.uk/research-community/before-you-apply/</a:t>
            </a:r>
            <a:r>
              <a:rPr lang="en-GB" sz="1900" dirty="0"/>
              <a:t> </a:t>
            </a:r>
          </a:p>
          <a:p>
            <a:r>
              <a:rPr lang="en-GB" sz="2400" b="1" dirty="0"/>
              <a:t>Applying for approvals </a:t>
            </a:r>
            <a:endParaRPr lang="en-GB" sz="2400" dirty="0"/>
          </a:p>
          <a:p>
            <a:pPr marL="358775" indent="0">
              <a:buNone/>
            </a:pPr>
            <a:r>
              <a:rPr lang="en-GB" sz="1900" dirty="0" smtClean="0">
                <a:hlinkClick r:id="rId3"/>
              </a:rPr>
              <a:t>http</a:t>
            </a:r>
            <a:r>
              <a:rPr lang="en-GB" sz="1900" dirty="0">
                <a:hlinkClick r:id="rId3"/>
              </a:rPr>
              <a:t>://www.hra.nhs.uk/research-community/applying-for-approvals/</a:t>
            </a:r>
            <a:endParaRPr lang="en-GB" sz="1900" dirty="0"/>
          </a:p>
          <a:p>
            <a:r>
              <a:rPr lang="en-GB" sz="2400" b="1" dirty="0" smtClean="0"/>
              <a:t>HRA </a:t>
            </a:r>
            <a:r>
              <a:rPr lang="en-GB" sz="2400" b="1" dirty="0"/>
              <a:t>approval </a:t>
            </a:r>
            <a:endParaRPr lang="en-GB" sz="2400" dirty="0"/>
          </a:p>
          <a:p>
            <a:pPr marL="358775" indent="0">
              <a:buNone/>
            </a:pPr>
            <a:r>
              <a:rPr lang="en-GB" sz="1900" dirty="0" smtClean="0">
                <a:hlinkClick r:id="rId4"/>
              </a:rPr>
              <a:t>http</a:t>
            </a:r>
            <a:r>
              <a:rPr lang="en-GB" sz="1900" dirty="0">
                <a:hlinkClick r:id="rId4"/>
              </a:rPr>
              <a:t>://www.hra.nhs.uk/about-the-hra/our-plans-and-projects/assessment-approval/</a:t>
            </a:r>
            <a:r>
              <a:rPr lang="en-GB" sz="1900" dirty="0"/>
              <a:t> </a:t>
            </a:r>
          </a:p>
          <a:p>
            <a:r>
              <a:rPr lang="en-GB" sz="2400" b="1" dirty="0"/>
              <a:t>Student studies led from England </a:t>
            </a:r>
          </a:p>
          <a:p>
            <a:pPr marL="360363" indent="0">
              <a:buNone/>
            </a:pPr>
            <a:r>
              <a:rPr lang="en-GB" sz="1900" dirty="0">
                <a:hlinkClick r:id="rId5"/>
              </a:rPr>
              <a:t>http://www.hra.nhs.uk/about-the-hra/our-plans-and-projects/assessment-approval/student-studies-led-england</a:t>
            </a:r>
            <a:r>
              <a:rPr lang="en-GB" sz="1900" dirty="0" smtClean="0">
                <a:hlinkClick r:id="rId5"/>
              </a:rPr>
              <a:t>/</a:t>
            </a:r>
            <a:endParaRPr lang="en-GB" sz="1900" dirty="0" smtClean="0"/>
          </a:p>
          <a:p>
            <a:pPr marL="358775" indent="-358775"/>
            <a:r>
              <a:rPr lang="en-GB" sz="2400" b="1" dirty="0" smtClean="0"/>
              <a:t>Bite-size e-learning modules for students and supervisors </a:t>
            </a:r>
            <a:r>
              <a:rPr lang="en-GB" sz="2400" b="1" dirty="0"/>
              <a:t> - </a:t>
            </a:r>
            <a:r>
              <a:rPr lang="en-GB" sz="1900" dirty="0">
                <a:hlinkClick r:id="rId6"/>
              </a:rPr>
              <a:t>https://</a:t>
            </a:r>
            <a:r>
              <a:rPr lang="en-GB" sz="1900" dirty="0" smtClean="0">
                <a:hlinkClick r:id="rId6"/>
              </a:rPr>
              <a:t>www.hra.nhs.uk/media/elearning/approval-student-researchers/story_html5.html</a:t>
            </a:r>
            <a:r>
              <a:rPr lang="en-GB" sz="1900" dirty="0" smtClean="0"/>
              <a:t> </a:t>
            </a:r>
            <a:endParaRPr lang="en-GB" sz="1900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5367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latin typeface="Calibri Light" panose="020F0302020204030204" pitchFamily="34" charset="0"/>
              </a:rPr>
              <a:t>What approvals are required?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GB" dirty="0">
                <a:latin typeface="Calibri Light" panose="020F0302020204030204" pitchFamily="34" charset="0"/>
              </a:rPr>
              <a:t>Depends on your study!</a:t>
            </a:r>
          </a:p>
          <a:p>
            <a:r>
              <a:rPr lang="en-GB" b="1" dirty="0">
                <a:latin typeface="Calibri Light" panose="020F0302020204030204" pitchFamily="34" charset="0"/>
              </a:rPr>
              <a:t>Ethical approval – legal and policy requirements </a:t>
            </a:r>
          </a:p>
          <a:p>
            <a:r>
              <a:rPr lang="en-GB" b="1" dirty="0">
                <a:latin typeface="Calibri Light" panose="020F0302020204030204" pitchFamily="34" charset="0"/>
              </a:rPr>
              <a:t>HRA and HCRW approval – research involving the NHS in England and Wales </a:t>
            </a:r>
          </a:p>
          <a:p>
            <a:r>
              <a:rPr lang="en-GB" dirty="0">
                <a:latin typeface="Calibri Light" panose="020F0302020204030204" pitchFamily="34" charset="0"/>
              </a:rPr>
              <a:t>HMPPS – research involving prisoners</a:t>
            </a:r>
          </a:p>
          <a:p>
            <a:r>
              <a:rPr lang="en-GB" dirty="0">
                <a:latin typeface="Calibri Light" panose="020F0302020204030204" pitchFamily="34" charset="0"/>
              </a:rPr>
              <a:t>CAG – research involving access to patient identifiable data without consent </a:t>
            </a:r>
          </a:p>
          <a:p>
            <a:r>
              <a:rPr lang="en-GB" dirty="0">
                <a:latin typeface="Calibri Light" panose="020F0302020204030204" pitchFamily="34" charset="0"/>
              </a:rPr>
              <a:t>ARSAC approval – administration of radioactive substances </a:t>
            </a:r>
          </a:p>
          <a:p>
            <a:r>
              <a:rPr lang="en-GB" dirty="0">
                <a:latin typeface="Calibri Light" panose="020F0302020204030204" pitchFamily="34" charset="0"/>
              </a:rPr>
              <a:t>MHRA approval – clinical trials or new drugs or devices</a:t>
            </a:r>
          </a:p>
          <a:p>
            <a:pPr marL="0" indent="0">
              <a:buNone/>
            </a:pPr>
            <a:r>
              <a:rPr lang="en-GB" dirty="0">
                <a:latin typeface="Calibri Light" panose="020F0302020204030204" pitchFamily="34" charset="0"/>
              </a:rPr>
              <a:t> </a:t>
            </a:r>
          </a:p>
          <a:p>
            <a:pPr marL="0" indent="0">
              <a:buNone/>
            </a:pPr>
            <a:r>
              <a:rPr lang="en-GB" b="1" u="sng" dirty="0">
                <a:latin typeface="Calibri Light" panose="020F0302020204030204" pitchFamily="34" charset="0"/>
              </a:rPr>
              <a:t>Guidance: </a:t>
            </a:r>
          </a:p>
          <a:p>
            <a:r>
              <a:rPr lang="en-GB" dirty="0">
                <a:latin typeface="Calibri Light" panose="020F0302020204030204" pitchFamily="34" charset="0"/>
              </a:rPr>
              <a:t>HRA: </a:t>
            </a:r>
            <a:r>
              <a:rPr lang="en-GB" sz="2300" dirty="0">
                <a:latin typeface="Calibri Light" panose="020F0302020204030204" pitchFamily="34" charset="0"/>
                <a:hlinkClick r:id="rId2"/>
              </a:rPr>
              <a:t>https://www.hra.nhs.uk/approvals-amendments/what-approvals-do-i-need/</a:t>
            </a:r>
            <a:endParaRPr lang="en-GB" sz="2300" dirty="0">
              <a:latin typeface="Calibri Light" panose="020F0302020204030204" pitchFamily="34" charset="0"/>
            </a:endParaRPr>
          </a:p>
          <a:p>
            <a:r>
              <a:rPr lang="en-GB" dirty="0">
                <a:latin typeface="Calibri Light" panose="020F0302020204030204" pitchFamily="34" charset="0"/>
              </a:rPr>
              <a:t>IRAS: </a:t>
            </a:r>
            <a:r>
              <a:rPr lang="en-GB" sz="2100" dirty="0">
                <a:latin typeface="Calibri Light" panose="020F0302020204030204" pitchFamily="34" charset="0"/>
                <a:hlinkClick r:id="rId3"/>
              </a:rPr>
              <a:t>https://www.myresearchproject.org.uk/Help/HelpPage.aspx</a:t>
            </a:r>
            <a:r>
              <a:rPr lang="en-GB" sz="2100" dirty="0">
                <a:latin typeface="Calibri Light" panose="020F03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30666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400" dirty="0"/>
              <a:t>UK Policy Framework definition of Research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fontScale="77500" lnSpcReduction="20000"/>
          </a:bodyPr>
          <a:lstStyle/>
          <a:p>
            <a:r>
              <a:rPr lang="en-GB" dirty="0"/>
              <a:t>Generalisable or transferable</a:t>
            </a:r>
            <a:r>
              <a:rPr lang="en-GB" baseline="30000" dirty="0"/>
              <a:t> </a:t>
            </a:r>
            <a:r>
              <a:rPr lang="en-GB" dirty="0"/>
              <a:t>new</a:t>
            </a:r>
            <a:r>
              <a:rPr lang="en-GB" baseline="30000" dirty="0"/>
              <a:t> </a:t>
            </a:r>
            <a:r>
              <a:rPr lang="en-GB" dirty="0"/>
              <a:t>knowledge to answer or refine relevant questions with scientifically sound methods</a:t>
            </a:r>
            <a:r>
              <a:rPr lang="en-GB" baseline="30000" dirty="0"/>
              <a:t> </a:t>
            </a:r>
          </a:p>
          <a:p>
            <a:r>
              <a:rPr lang="en-GB" dirty="0"/>
              <a:t>Activities carried out in preparation for interventional research </a:t>
            </a:r>
          </a:p>
          <a:p>
            <a:r>
              <a:rPr lang="en-GB" dirty="0"/>
              <a:t>Non-interventional research </a:t>
            </a:r>
          </a:p>
          <a:p>
            <a:r>
              <a:rPr lang="en-GB" dirty="0"/>
              <a:t>Student research </a:t>
            </a:r>
          </a:p>
          <a:p>
            <a:r>
              <a:rPr lang="en-GB" dirty="0"/>
              <a:t>Not service evaluations and clinical audits</a:t>
            </a:r>
          </a:p>
          <a:p>
            <a:r>
              <a:rPr lang="en-GB" dirty="0"/>
              <a:t>Studies that do not fall under the UK Policy Framework</a:t>
            </a:r>
          </a:p>
          <a:p>
            <a:pPr lvl="1"/>
            <a:r>
              <a:rPr lang="en-GB" dirty="0"/>
              <a:t>Do not require NHS REC or HRA approval but, may still require UREC </a:t>
            </a:r>
            <a:r>
              <a:rPr lang="en-GB" dirty="0" smtClean="0"/>
              <a:t>approval*</a:t>
            </a:r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r>
              <a:rPr lang="en-GB" dirty="0"/>
              <a:t>*</a:t>
            </a:r>
            <a:r>
              <a:rPr lang="en-GB" dirty="0" smtClean="0"/>
              <a:t>if Trust is sponsor and does not require ethics approval then no need to go through UREC </a:t>
            </a:r>
            <a:endParaRPr lang="en-GB" dirty="0"/>
          </a:p>
          <a:p>
            <a:pPr marL="457200" lvl="1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4222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27ADA80-A0BA-419E-AC3A-1A81173519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5556" t="14780" r="5555" b="6207"/>
          <a:stretch/>
        </p:blipFill>
        <p:spPr>
          <a:xfrm>
            <a:off x="457200" y="1502906"/>
            <a:ext cx="8305800" cy="474617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B41CE47-542D-44CB-B34C-D93579FF04AB}"/>
              </a:ext>
            </a:extLst>
          </p:cNvPr>
          <p:cNvSpPr txBox="1"/>
          <p:nvPr/>
        </p:nvSpPr>
        <p:spPr>
          <a:xfrm>
            <a:off x="2362200" y="1558661"/>
            <a:ext cx="556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http://www.hra-decisiontools.org.uk/research/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26D245-A918-4CDA-820E-E955549F78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HRA/MRC decision tools </a:t>
            </a:r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FF0D8E4-2238-410D-8C62-803CC1366601}"/>
              </a:ext>
            </a:extLst>
          </p:cNvPr>
          <p:cNvGrpSpPr/>
          <p:nvPr/>
        </p:nvGrpSpPr>
        <p:grpSpPr>
          <a:xfrm>
            <a:off x="457200" y="1438038"/>
            <a:ext cx="8305800" cy="4905032"/>
            <a:chOff x="381000" y="1591014"/>
            <a:chExt cx="8305800" cy="4905032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A87F6B6D-798F-4F4E-AD09-F617C81959F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55000" t="13794" r="5833" b="3963"/>
            <a:stretch/>
          </p:blipFill>
          <p:spPr>
            <a:xfrm>
              <a:off x="381000" y="1591014"/>
              <a:ext cx="8305800" cy="4905032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DE0B649-465A-446C-9054-5ACB21DE0519}"/>
                </a:ext>
              </a:extLst>
            </p:cNvPr>
            <p:cNvSpPr txBox="1"/>
            <p:nvPr/>
          </p:nvSpPr>
          <p:spPr>
            <a:xfrm>
              <a:off x="2286000" y="1676400"/>
              <a:ext cx="5562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http://www.hra-decisiontools.org.uk/ethics/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35557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156571-ACFB-4709-88BD-6A07C535DC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0" y="304800"/>
            <a:ext cx="6096000" cy="552450"/>
          </a:xfrm>
        </p:spPr>
        <p:txBody>
          <a:bodyPr>
            <a:normAutofit fontScale="90000"/>
          </a:bodyPr>
          <a:lstStyle/>
          <a:p>
            <a:r>
              <a:rPr lang="en-GB" dirty="0"/>
              <a:t>NHS REC requirements 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706A29C-9CB7-47A3-8E4A-92CCCF7CF56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28600" y="1219200"/>
          <a:ext cx="8686800" cy="49998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43400">
                  <a:extLst>
                    <a:ext uri="{9D8B030D-6E8A-4147-A177-3AD203B41FA5}">
                      <a16:colId xmlns:a16="http://schemas.microsoft.com/office/drawing/2014/main" val="939815515"/>
                    </a:ext>
                  </a:extLst>
                </a:gridCol>
                <a:gridCol w="4343400">
                  <a:extLst>
                    <a:ext uri="{9D8B030D-6E8A-4147-A177-3AD203B41FA5}">
                      <a16:colId xmlns:a16="http://schemas.microsoft.com/office/drawing/2014/main" val="914324741"/>
                    </a:ext>
                  </a:extLst>
                </a:gridCol>
              </a:tblGrid>
              <a:tr h="532237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Legal </a:t>
                      </a:r>
                    </a:p>
                    <a:p>
                      <a:pPr algn="ctr"/>
                      <a:r>
                        <a:rPr lang="en-GB" sz="1400" dirty="0"/>
                        <a:t>United Kingdom Ethics Committee Authority (UKECA) ‘Recognised’ REC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Policy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71393263"/>
                  </a:ext>
                </a:extLst>
              </a:tr>
              <a:tr h="4115963">
                <a:tc>
                  <a:txBody>
                    <a:bodyPr/>
                    <a:lstStyle/>
                    <a:p>
                      <a:pPr marL="180975" lvl="1" indent="-180975"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/>
                        <a:t>Clinical trial of Investigational Medicinal Product (CTIMP)</a:t>
                      </a:r>
                    </a:p>
                    <a:p>
                      <a:pPr marL="0" lvl="1" indent="0">
                        <a:buFont typeface="Arial" panose="020B0604020202020204" pitchFamily="34" charset="0"/>
                        <a:buNone/>
                      </a:pPr>
                      <a:endParaRPr lang="en-GB" sz="600" dirty="0"/>
                    </a:p>
                    <a:p>
                      <a:pPr marL="180975" lvl="1" indent="-180975"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/>
                        <a:t>Clinical Trial of Device </a:t>
                      </a:r>
                    </a:p>
                    <a:p>
                      <a:pPr marL="0" lvl="1" indent="0">
                        <a:buFont typeface="Arial" panose="020B0604020202020204" pitchFamily="34" charset="0"/>
                        <a:buNone/>
                      </a:pPr>
                      <a:endParaRPr lang="en-GB" sz="600" dirty="0"/>
                    </a:p>
                    <a:p>
                      <a:pPr marL="180975" lvl="1" indent="-180975"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/>
                        <a:t>Ionising Radiation </a:t>
                      </a:r>
                    </a:p>
                    <a:p>
                      <a:pPr marL="0" lvl="1" indent="0">
                        <a:buFont typeface="Arial" panose="020B0604020202020204" pitchFamily="34" charset="0"/>
                        <a:buNone/>
                      </a:pPr>
                      <a:endParaRPr lang="en-GB" sz="600" dirty="0"/>
                    </a:p>
                    <a:p>
                      <a:pPr marL="180975" lvl="1" indent="-180975"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/>
                        <a:t>Adults lacking capacity to consent (or their identifiable tissue or data)</a:t>
                      </a:r>
                    </a:p>
                    <a:p>
                      <a:pPr marL="0" lvl="1" indent="0">
                        <a:buFont typeface="Arial" panose="020B0604020202020204" pitchFamily="34" charset="0"/>
                        <a:buNone/>
                      </a:pPr>
                      <a:endParaRPr lang="en-GB" sz="600" dirty="0"/>
                    </a:p>
                    <a:p>
                      <a:pPr marL="180975" lvl="1" indent="-180975"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/>
                        <a:t>Human Tissue Act </a:t>
                      </a:r>
                    </a:p>
                    <a:p>
                      <a:pPr marL="0" lvl="1" indent="0">
                        <a:buFont typeface="Arial" panose="020B0604020202020204" pitchFamily="34" charset="0"/>
                        <a:buNone/>
                      </a:pPr>
                      <a:endParaRPr lang="en-GB" sz="600" dirty="0"/>
                    </a:p>
                    <a:p>
                      <a:pPr marL="180975" lvl="1" indent="-180975"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/>
                        <a:t>Use of confidential data outside clinical care team without consent</a:t>
                      </a:r>
                    </a:p>
                    <a:p>
                      <a:pPr marL="0" lvl="1" indent="0">
                        <a:buFont typeface="Arial" panose="020B0604020202020204" pitchFamily="34" charset="0"/>
                        <a:buNone/>
                      </a:pPr>
                      <a:endParaRPr lang="en-GB" sz="600" dirty="0"/>
                    </a:p>
                    <a:p>
                      <a:pPr marL="180975" lvl="1" indent="-180975"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/>
                        <a:t>processing of disclosable protected information on the Register of the Human Fertilisation and Embryology Authority (HFEA) by researchers, without consent</a:t>
                      </a:r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80975" lvl="1" indent="-180975"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/>
                        <a:t>Involves NHS patients, service users or their carers (tissue/ data)</a:t>
                      </a:r>
                    </a:p>
                    <a:p>
                      <a:pPr marL="0" lvl="1" indent="0">
                        <a:buFont typeface="Arial" panose="020B0604020202020204" pitchFamily="34" charset="0"/>
                        <a:buNone/>
                      </a:pPr>
                      <a:endParaRPr lang="en-GB" sz="600" dirty="0"/>
                    </a:p>
                    <a:p>
                      <a:pPr marL="180975" lvl="1" indent="-180975"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/>
                        <a:t>Health research involving prisoners </a:t>
                      </a:r>
                    </a:p>
                    <a:p>
                      <a:pPr marL="0" lvl="1" indent="0">
                        <a:buFont typeface="Arial" panose="020B0604020202020204" pitchFamily="34" charset="0"/>
                        <a:buNone/>
                      </a:pPr>
                      <a:endParaRPr lang="en-GB" sz="600" dirty="0"/>
                    </a:p>
                    <a:p>
                      <a:pPr marL="180975" lvl="1" indent="-180975"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/>
                        <a:t>Xenotransplantation </a:t>
                      </a:r>
                    </a:p>
                    <a:p>
                      <a:pPr marL="0" lvl="1" indent="0">
                        <a:buFont typeface="Arial" panose="020B0604020202020204" pitchFamily="34" charset="0"/>
                        <a:buNone/>
                      </a:pPr>
                      <a:endParaRPr lang="en-GB" sz="600" dirty="0"/>
                    </a:p>
                    <a:p>
                      <a:pPr marL="180975" lvl="1" indent="-180975"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/>
                        <a:t>Social care funded by Department of Health</a:t>
                      </a:r>
                    </a:p>
                    <a:p>
                      <a:pPr marL="0" lvl="1" indent="0">
                        <a:buFont typeface="Arial" panose="020B0604020202020204" pitchFamily="34" charset="0"/>
                        <a:buNone/>
                      </a:pPr>
                      <a:endParaRPr lang="en-GB" sz="600" dirty="0"/>
                    </a:p>
                    <a:p>
                      <a:pPr marL="180975" lvl="1" indent="-180975"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/>
                        <a:t>Research involving analysis of human DNA extracted from acellular material </a:t>
                      </a:r>
                    </a:p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464517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7388CF0E-9591-4BA5-8FED-7D1B318309AC}"/>
              </a:ext>
            </a:extLst>
          </p:cNvPr>
          <p:cNvSpPr txBox="1"/>
          <p:nvPr/>
        </p:nvSpPr>
        <p:spPr>
          <a:xfrm>
            <a:off x="381000" y="6219083"/>
            <a:ext cx="838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hlinkClick r:id="rId2"/>
              </a:rPr>
              <a:t>Governance Arrangements for Research Ethics Committees (</a:t>
            </a:r>
            <a:r>
              <a:rPr lang="en-GB" sz="1400" dirty="0" err="1">
                <a:hlinkClick r:id="rId2"/>
              </a:rPr>
              <a:t>GAfREC</a:t>
            </a:r>
            <a:r>
              <a:rPr lang="en-GB" sz="1400" dirty="0">
                <a:hlinkClick r:id="rId2"/>
              </a:rPr>
              <a:t>)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257028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E32CB7-49E5-4A79-8A6A-FC6A98AF07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If NHS REC  not required because </a:t>
            </a:r>
            <a:r>
              <a:rPr lang="en-US" dirty="0"/>
              <a:t>either: </a:t>
            </a:r>
          </a:p>
          <a:p>
            <a:pPr lvl="1"/>
            <a:r>
              <a:rPr lang="en-GB" dirty="0"/>
              <a:t>N</a:t>
            </a:r>
            <a:r>
              <a:rPr lang="en-US" dirty="0" err="1"/>
              <a:t>ot</a:t>
            </a:r>
            <a:r>
              <a:rPr lang="en-US" dirty="0"/>
              <a:t> research </a:t>
            </a:r>
          </a:p>
          <a:p>
            <a:pPr lvl="1"/>
            <a:r>
              <a:rPr lang="en-GB" dirty="0"/>
              <a:t>R</a:t>
            </a:r>
            <a:r>
              <a:rPr lang="en-US" dirty="0" err="1"/>
              <a:t>esearch</a:t>
            </a:r>
            <a:r>
              <a:rPr lang="en-US" dirty="0"/>
              <a:t> but outside scope of NHS RECs 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If Trust is NOT sponsor then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	</a:t>
            </a:r>
            <a:r>
              <a:rPr lang="en-GB" b="1" dirty="0"/>
              <a:t>Go back to </a:t>
            </a:r>
            <a:r>
              <a:rPr lang="en-GB" b="1" dirty="0" smtClean="0"/>
              <a:t>University ethics </a:t>
            </a:r>
            <a:r>
              <a:rPr lang="en-GB" b="1" dirty="0"/>
              <a:t>decision tool</a:t>
            </a:r>
          </a:p>
        </p:txBody>
      </p:sp>
    </p:spTree>
    <p:extLst>
      <p:ext uri="{BB962C8B-B14F-4D97-AF65-F5344CB8AC3E}">
        <p14:creationId xmlns:p14="http://schemas.microsoft.com/office/powerpoint/2010/main" val="3207156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865745" y="477261"/>
            <a:ext cx="7278255" cy="552450"/>
          </a:xfrm>
        </p:spPr>
        <p:txBody>
          <a:bodyPr>
            <a:noAutofit/>
          </a:bodyPr>
          <a:lstStyle/>
          <a:p>
            <a:r>
              <a:rPr lang="en-GB" sz="4000" dirty="0">
                <a:latin typeface="Calibri" panose="020F0502020204030204" pitchFamily="34" charset="0"/>
                <a:cs typeface="Calibri" panose="020F0502020204030204" pitchFamily="34" charset="0"/>
              </a:rPr>
              <a:t>HRA and Health and Care Research Wales (HCRW) approval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700736"/>
          </a:xfrm>
        </p:spPr>
        <p:txBody>
          <a:bodyPr>
            <a:normAutofit lnSpcReduction="10000"/>
          </a:bodyPr>
          <a:lstStyle/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HRA and HCRW approval is required for all research projects in England and Wales  </a:t>
            </a:r>
          </a:p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Required when NHS organisation has duty of care  to participants either as patients/service users or NHS staff/volunteers </a:t>
            </a:r>
          </a:p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Includes use of previously collected tissue or data</a:t>
            </a:r>
          </a:p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Research governance check on behalf of the NHS </a:t>
            </a:r>
          </a:p>
        </p:txBody>
      </p:sp>
    </p:spTree>
    <p:extLst>
      <p:ext uri="{BB962C8B-B14F-4D97-AF65-F5344CB8AC3E}">
        <p14:creationId xmlns:p14="http://schemas.microsoft.com/office/powerpoint/2010/main" val="377337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7D0A75-CEBD-4AB0-B9D9-F45FBA31F8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Inside HRA/HCRW Approval   </a:t>
            </a:r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435EA94-A45F-4CCF-900E-735C3A3B7A90}"/>
              </a:ext>
            </a:extLst>
          </p:cNvPr>
          <p:cNvSpPr/>
          <p:nvPr/>
        </p:nvSpPr>
        <p:spPr>
          <a:xfrm>
            <a:off x="1034472" y="1930599"/>
            <a:ext cx="7148946" cy="4500034"/>
          </a:xfrm>
          <a:prstGeom prst="rect">
            <a:avLst/>
          </a:prstGeom>
          <a:solidFill>
            <a:schemeClr val="accent1">
              <a:alpha val="5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42A8949-903A-441B-949D-EECCAE641D39}"/>
              </a:ext>
            </a:extLst>
          </p:cNvPr>
          <p:cNvSpPr txBox="1"/>
          <p:nvPr/>
        </p:nvSpPr>
        <p:spPr>
          <a:xfrm>
            <a:off x="4719781" y="2422572"/>
            <a:ext cx="3289899" cy="390876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/>
              <a:t>NHS REC </a:t>
            </a:r>
          </a:p>
          <a:p>
            <a:r>
              <a:rPr lang="en-GB" dirty="0"/>
              <a:t>Carried out by independent REC</a:t>
            </a:r>
          </a:p>
          <a:p>
            <a:r>
              <a:rPr lang="en-GB" dirty="0"/>
              <a:t>Consider ethical issues and protect the participants’</a:t>
            </a:r>
          </a:p>
          <a:p>
            <a:pPr marL="285750" indent="-285750">
              <a:buFontTx/>
              <a:buChar char="-"/>
            </a:pPr>
            <a:r>
              <a:rPr lang="en-GB" dirty="0"/>
              <a:t>Rights </a:t>
            </a:r>
          </a:p>
          <a:p>
            <a:pPr marL="285750" indent="-285750">
              <a:buFontTx/>
              <a:buChar char="-"/>
            </a:pPr>
            <a:r>
              <a:rPr lang="en-GB" dirty="0"/>
              <a:t>Safety </a:t>
            </a:r>
          </a:p>
          <a:p>
            <a:pPr marL="285750" indent="-285750">
              <a:buFontTx/>
              <a:buChar char="-"/>
            </a:pPr>
            <a:r>
              <a:rPr lang="en-GB" dirty="0"/>
              <a:t>Dignity </a:t>
            </a:r>
          </a:p>
          <a:p>
            <a:pPr marL="285750" indent="-285750">
              <a:buFontTx/>
              <a:buChar char="-"/>
            </a:pPr>
            <a:r>
              <a:rPr lang="en-GB" dirty="0"/>
              <a:t>Well-being </a:t>
            </a:r>
            <a:endParaRPr lang="en-GB" dirty="0" smtClean="0"/>
          </a:p>
          <a:p>
            <a:pPr marL="285750" indent="-285750">
              <a:buFontTx/>
              <a:buChar char="-"/>
            </a:pPr>
            <a:endParaRPr lang="en-GB" dirty="0" smtClean="0"/>
          </a:p>
          <a:p>
            <a:pPr marL="285750" indent="-285750">
              <a:buFontTx/>
              <a:buChar char="-"/>
            </a:pPr>
            <a:endParaRPr lang="en-GB" dirty="0" smtClean="0"/>
          </a:p>
          <a:p>
            <a:pPr marL="285750" indent="-285750">
              <a:buFontTx/>
              <a:buChar char="-"/>
            </a:pPr>
            <a:endParaRPr lang="en-GB" dirty="0"/>
          </a:p>
          <a:p>
            <a:r>
              <a:rPr lang="en-GB" sz="1400" b="1" dirty="0" smtClean="0"/>
              <a:t>NHS REC Standard Operating Procedures: </a:t>
            </a:r>
          </a:p>
          <a:p>
            <a:r>
              <a:rPr lang="en-GB" sz="1200" dirty="0">
                <a:hlinkClick r:id="rId2"/>
              </a:rPr>
              <a:t>https://</a:t>
            </a:r>
            <a:r>
              <a:rPr lang="en-GB" sz="1200" dirty="0" smtClean="0">
                <a:hlinkClick r:id="rId2"/>
              </a:rPr>
              <a:t>www.hra.nhs.uk/documents/1775/RES_Standard_Operating_Procedures_Version_7.4_June_2019_lHKuibH.pdf</a:t>
            </a:r>
            <a:r>
              <a:rPr lang="en-GB" sz="1200" dirty="0" smtClean="0"/>
              <a:t> </a:t>
            </a:r>
            <a:endParaRPr lang="en-GB" sz="1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E5CE4BA-F0AA-42B2-866D-140613EAAF60}"/>
              </a:ext>
            </a:extLst>
          </p:cNvPr>
          <p:cNvSpPr txBox="1"/>
          <p:nvPr/>
        </p:nvSpPr>
        <p:spPr>
          <a:xfrm>
            <a:off x="1108364" y="2414462"/>
            <a:ext cx="3500581" cy="390876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 smtClean="0"/>
              <a:t>HRA/HCRW </a:t>
            </a:r>
            <a:r>
              <a:rPr lang="en-GB" b="1" dirty="0"/>
              <a:t>Assessment </a:t>
            </a:r>
          </a:p>
          <a:p>
            <a:r>
              <a:rPr lang="en-GB" dirty="0"/>
              <a:t>Carried out by HRA assessor</a:t>
            </a:r>
          </a:p>
          <a:p>
            <a:r>
              <a:rPr lang="en-GB" dirty="0"/>
              <a:t>Consider the study on behalf of the NHS  </a:t>
            </a:r>
          </a:p>
          <a:p>
            <a:pPr marL="285750" indent="-285750">
              <a:buFontTx/>
              <a:buChar char="-"/>
            </a:pPr>
            <a:r>
              <a:rPr lang="en-GB" dirty="0"/>
              <a:t>Data Protection </a:t>
            </a:r>
          </a:p>
          <a:p>
            <a:pPr marL="285750" indent="-285750">
              <a:buFontTx/>
              <a:buChar char="-"/>
            </a:pPr>
            <a:r>
              <a:rPr lang="en-GB" dirty="0"/>
              <a:t>Contracts </a:t>
            </a:r>
          </a:p>
          <a:p>
            <a:pPr marL="285750" indent="-285750">
              <a:buFontTx/>
              <a:buChar char="-"/>
            </a:pPr>
            <a:r>
              <a:rPr lang="en-GB" dirty="0"/>
              <a:t>Finance </a:t>
            </a:r>
          </a:p>
          <a:p>
            <a:pPr marL="285750" indent="-285750">
              <a:buFontTx/>
              <a:buChar char="-"/>
            </a:pPr>
            <a:r>
              <a:rPr lang="en-GB" dirty="0"/>
              <a:t>Insurance/ indemnity </a:t>
            </a:r>
          </a:p>
          <a:p>
            <a:pPr marL="285750" indent="-285750">
              <a:buFontTx/>
              <a:buChar char="-"/>
            </a:pPr>
            <a:r>
              <a:rPr lang="en-GB" dirty="0"/>
              <a:t>Honorary research contracts </a:t>
            </a:r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sz="1400" b="1" dirty="0" smtClean="0"/>
              <a:t>HRA assessment criteria </a:t>
            </a:r>
            <a:r>
              <a:rPr lang="en-GB" sz="1400" b="1" dirty="0"/>
              <a:t>and standards: </a:t>
            </a:r>
            <a:r>
              <a:rPr lang="en-GB" sz="1200" dirty="0">
                <a:hlinkClick r:id="rId3"/>
              </a:rPr>
              <a:t>https://</a:t>
            </a:r>
            <a:r>
              <a:rPr lang="en-GB" sz="1200" dirty="0" smtClean="0">
                <a:hlinkClick r:id="rId3"/>
              </a:rPr>
              <a:t>www.hra.nhs.uk/documents/217/hra-approval-assessment-criteria-standards-document.pdf</a:t>
            </a:r>
            <a:r>
              <a:rPr lang="en-GB" sz="1200" dirty="0" smtClean="0"/>
              <a:t> </a:t>
            </a:r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F19E30E-B988-4E12-9A8D-C4A02AFE68E9}"/>
              </a:ext>
            </a:extLst>
          </p:cNvPr>
          <p:cNvSpPr txBox="1"/>
          <p:nvPr/>
        </p:nvSpPr>
        <p:spPr>
          <a:xfrm>
            <a:off x="1108364" y="1930599"/>
            <a:ext cx="2600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HRA and HCRW Approval </a:t>
            </a:r>
          </a:p>
        </p:txBody>
      </p:sp>
    </p:spTree>
    <p:extLst>
      <p:ext uri="{BB962C8B-B14F-4D97-AF65-F5344CB8AC3E}">
        <p14:creationId xmlns:p14="http://schemas.microsoft.com/office/powerpoint/2010/main" val="3757195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3678</TotalTime>
  <Words>1493</Words>
  <Application>Microsoft Office PowerPoint</Application>
  <PresentationFormat>On-screen Show (4:3)</PresentationFormat>
  <Paragraphs>253</Paragraphs>
  <Slides>22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What approvals are required?</vt:lpstr>
      <vt:lpstr>UK Policy Framework definition of Research </vt:lpstr>
      <vt:lpstr>HRA/MRC decision tools </vt:lpstr>
      <vt:lpstr>NHS REC requirements </vt:lpstr>
      <vt:lpstr>PowerPoint Presentation</vt:lpstr>
      <vt:lpstr>HRA and Health and Care Research Wales (HCRW) approval </vt:lpstr>
      <vt:lpstr>Inside HRA/HCRW Approval   </vt:lpstr>
      <vt:lpstr>HRA/HCRW and NHS REC combinations </vt:lpstr>
      <vt:lpstr>NHS REC/ HRA Approval </vt:lpstr>
      <vt:lpstr>First 4 categories of IRAS </vt:lpstr>
      <vt:lpstr>UREC </vt:lpstr>
      <vt:lpstr>PowerPoint Presentation</vt:lpstr>
      <vt:lpstr>Documents </vt:lpstr>
      <vt:lpstr>Information for participants </vt:lpstr>
      <vt:lpstr>Submitting the applications </vt:lpstr>
      <vt:lpstr>Full REC meeting </vt:lpstr>
      <vt:lpstr>Proportionate review (PR) </vt:lpstr>
      <vt:lpstr>Step-by-step Summary </vt:lpstr>
      <vt:lpstr>Timelines </vt:lpstr>
      <vt:lpstr>HRA approval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Lynne MacRae</dc:creator>
  <cp:lastModifiedBy>Rebecca Dearman</cp:lastModifiedBy>
  <cp:revision>151</cp:revision>
  <cp:lastPrinted>2019-10-11T07:04:26Z</cp:lastPrinted>
  <dcterms:created xsi:type="dcterms:W3CDTF">2016-11-14T21:16:05Z</dcterms:created>
  <dcterms:modified xsi:type="dcterms:W3CDTF">2020-01-16T18:29:09Z</dcterms:modified>
</cp:coreProperties>
</file>