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0" r:id="rId3"/>
    <p:sldId id="330" r:id="rId4"/>
    <p:sldId id="331" r:id="rId5"/>
    <p:sldId id="261" r:id="rId6"/>
    <p:sldId id="286" r:id="rId7"/>
    <p:sldId id="287" r:id="rId8"/>
    <p:sldId id="290" r:id="rId9"/>
    <p:sldId id="291" r:id="rId10"/>
    <p:sldId id="276" r:id="rId11"/>
    <p:sldId id="323" r:id="rId12"/>
    <p:sldId id="325" r:id="rId13"/>
    <p:sldId id="334" r:id="rId14"/>
    <p:sldId id="335" r:id="rId15"/>
    <p:sldId id="296" r:id="rId16"/>
    <p:sldId id="298" r:id="rId17"/>
    <p:sldId id="299" r:id="rId18"/>
    <p:sldId id="300" r:id="rId19"/>
    <p:sldId id="302" r:id="rId20"/>
    <p:sldId id="317" r:id="rId21"/>
    <p:sldId id="25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0FE"/>
    <a:srgbClr val="FD86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33"/>
    <p:restoredTop sz="94694"/>
  </p:normalViewPr>
  <p:slideViewPr>
    <p:cSldViewPr snapToGrid="0" snapToObjects="1">
      <p:cViewPr varScale="1">
        <p:scale>
          <a:sx n="121" d="100"/>
          <a:sy n="121" d="100"/>
        </p:scale>
        <p:origin x="2224"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DC9D-53BF-5B44-B824-3AEEBE072E75}" type="datetimeFigureOut">
              <a:rPr lang="en-US" smtClean="0"/>
              <a:t>1/24/20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9C534-DE32-ED4D-B77D-AF7EEE851704}" type="slidenum">
              <a:rPr lang="en-US" smtClean="0"/>
              <a:t>‹#›</a:t>
            </a:fld>
            <a:endParaRPr lang="en-US"/>
          </a:p>
        </p:txBody>
      </p:sp>
    </p:spTree>
    <p:extLst>
      <p:ext uri="{BB962C8B-B14F-4D97-AF65-F5344CB8AC3E}">
        <p14:creationId xmlns:p14="http://schemas.microsoft.com/office/powerpoint/2010/main" val="4541885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all familiar with </a:t>
            </a:r>
            <a:r>
              <a:rPr lang="en-US" dirty="0" err="1"/>
              <a:t>Rohnke’s</a:t>
            </a:r>
            <a:r>
              <a:rPr lang="en-US" dirty="0"/>
              <a:t> theory</a:t>
            </a:r>
            <a:r>
              <a:rPr lang="en-US" baseline="0" dirty="0"/>
              <a:t> </a:t>
            </a:r>
          </a:p>
          <a:p>
            <a:r>
              <a:rPr lang="en-GB" baseline="0" dirty="0"/>
              <a:t>Comfort stretch panic </a:t>
            </a:r>
            <a:endParaRPr lang="en-GB" dirty="0"/>
          </a:p>
          <a:p>
            <a:endParaRPr lang="en-GB" dirty="0"/>
          </a:p>
          <a:p>
            <a:r>
              <a:rPr lang="en-GB" dirty="0"/>
              <a:t>To</a:t>
            </a:r>
            <a:r>
              <a:rPr lang="en-GB" baseline="0" dirty="0"/>
              <a:t> support you to excel in your research projects it is essential that we support you but stretch you</a:t>
            </a:r>
            <a:endParaRPr lang="en-GB" dirty="0"/>
          </a:p>
        </p:txBody>
      </p:sp>
      <p:sp>
        <p:nvSpPr>
          <p:cNvPr id="4" name="Slide Number Placeholder 3"/>
          <p:cNvSpPr>
            <a:spLocks noGrp="1"/>
          </p:cNvSpPr>
          <p:nvPr>
            <p:ph type="sldNum" sz="quarter" idx="10"/>
          </p:nvPr>
        </p:nvSpPr>
        <p:spPr/>
        <p:txBody>
          <a:bodyPr/>
          <a:lstStyle/>
          <a:p>
            <a:fld id="{A573F0C0-61B5-48C8-811D-F78AF4F3F18F}" type="slidenum">
              <a:rPr lang="en-GB" smtClean="0"/>
              <a:t>2</a:t>
            </a:fld>
            <a:endParaRPr lang="en-GB"/>
          </a:p>
        </p:txBody>
      </p:sp>
    </p:spTree>
    <p:extLst>
      <p:ext uri="{BB962C8B-B14F-4D97-AF65-F5344CB8AC3E}">
        <p14:creationId xmlns:p14="http://schemas.microsoft.com/office/powerpoint/2010/main" val="80286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Note that this is not what needs to be done but a list of the project objectives and what the project will actually deliver</a:t>
            </a:r>
          </a:p>
          <a:p>
            <a:endParaRPr lang="en-GB"/>
          </a:p>
        </p:txBody>
      </p:sp>
      <p:sp>
        <p:nvSpPr>
          <p:cNvPr id="849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5FCCF7E3-1B5C-8649-8E29-E6365D9E9F53}" type="slidenum">
              <a:rPr lang="en-GB"/>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Should be done at all stages of the project</a:t>
            </a:r>
          </a:p>
          <a:p>
            <a:endParaRPr lang="en-GB"/>
          </a:p>
          <a:p>
            <a:r>
              <a:rPr lang="en-GB"/>
              <a:t>Don’t put you eggs in one basket</a:t>
            </a:r>
          </a:p>
          <a:p>
            <a:endParaRPr lang="en-GB"/>
          </a:p>
          <a:p>
            <a:r>
              <a:rPr lang="en-GB"/>
              <a:t>Try to identify solutions for each</a:t>
            </a:r>
          </a:p>
        </p:txBody>
      </p:sp>
      <p:sp>
        <p:nvSpPr>
          <p:cNvPr id="97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02AB2F5D-6A1C-244B-9B21-EF2B39E6AAA9}" type="slidenum">
              <a:rPr lang="en-GB"/>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F54F15D6-A4C4-554E-A290-B874B25B3F03}" type="slidenum">
              <a:rPr lang="en-GB"/>
              <a:pPr/>
              <a:t>17</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t>This is an often overlooked tool that can be very useful for managing a project. You can set up the dates across the top of the page, list your tasks in the left margin and fill in the intersecting cells depending on each task length (You would fill in every cell on the line corresponding to the task you're working with, beginning with the task start date and ending with the task end date). The primary advantage of this method is its low price. It also looks very professional and most people have Excel on their computer already so there is no expensive project software to buy. </a:t>
            </a:r>
          </a:p>
          <a:p>
            <a:pPr eaLnBrk="1" hangingPunct="1"/>
            <a:endParaRPr lang="en-GB"/>
          </a:p>
          <a:p>
            <a:pPr eaLnBrk="1" hangingPunct="1"/>
            <a:r>
              <a:rPr lang="en-GB"/>
              <a:t>Link out to you-tube site for how to do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Honesty is key</a:t>
            </a:r>
          </a:p>
        </p:txBody>
      </p:sp>
      <p:sp>
        <p:nvSpPr>
          <p:cNvPr id="99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8820C83C-5CD6-FA4E-86EA-95B93221FFD7}" type="slidenum">
              <a:rPr lang="en-GB"/>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
        <p:nvSpPr>
          <p:cNvPr id="1013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A84AB385-C43A-DA49-B14C-14AC16C37C49}" type="slidenum">
              <a:rPr lang="en-GB"/>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85CCB1C7-68B4-4A4B-933D-82ACD6F9BF56}" type="slidenum">
              <a:rPr lang="en-GB"/>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6D744-3518-472A-B793-DEA27A439405}" type="slidenum">
              <a:rPr lang="en-GB" smtClean="0"/>
              <a:t>5</a:t>
            </a:fld>
            <a:endParaRPr lang="en-GB"/>
          </a:p>
        </p:txBody>
      </p:sp>
    </p:spTree>
    <p:extLst>
      <p:ext uri="{BB962C8B-B14F-4D97-AF65-F5344CB8AC3E}">
        <p14:creationId xmlns:p14="http://schemas.microsoft.com/office/powerpoint/2010/main" val="316789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
        <p:nvSpPr>
          <p:cNvPr id="87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F3971F9F-F1F2-864F-A4A3-43C5E56F5600}" type="slidenum">
              <a:rPr lang="en-GB"/>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36918FB2-2AB7-B740-90D2-34017496F68A}" type="slidenum">
              <a:rPr lang="en-GB"/>
              <a:pPr/>
              <a:t>7</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t>Then drill down</a:t>
            </a:r>
          </a:p>
          <a:p>
            <a:r>
              <a:rPr lang="en-GB"/>
              <a:t>Drill Down is a simple technique for breaking complex problems down into progressively smaller parts.</a:t>
            </a:r>
          </a:p>
          <a:p>
            <a:r>
              <a:rPr lang="en-GB"/>
              <a:t>To use the technique, start by writing the problem down on the left-hand side of a large sheet of paper. Next, write down the points that make up the next level of detail on the problem a little to the right of this. These may be factors contributing to the problem, information relating to it, or questions raised by it. This process of breaking the problem down into its component part is called 'drilling down'.</a:t>
            </a:r>
          </a:p>
          <a:p>
            <a:r>
              <a:rPr lang="en-GB"/>
              <a:t>For each of these points, repeat the process. Keep on drilling down into points until you fully understand the factors contributing to the problem. If you cannot break them down using the knowledge you have, then carry out whatever research is necessary to understand the point.</a:t>
            </a:r>
          </a:p>
          <a:p>
            <a:r>
              <a:rPr lang="en-GB"/>
              <a:t>Drilling into a question helps you...</a:t>
            </a:r>
          </a:p>
          <a:p>
            <a:pPr eaLnBrk="1" hangingPunct="1"/>
            <a:endParaRPr lang="en-GB"/>
          </a:p>
          <a:p>
            <a:pPr eaLnBrk="1" hangingPunct="1"/>
            <a:r>
              <a:rPr lang="en-GB"/>
              <a:t>Should not be a shopping or to do list: breakdown into tasks that can be managed and meet specific objectives</a:t>
            </a:r>
          </a:p>
          <a:p>
            <a:pPr eaLnBrk="1" hangingPunct="1"/>
            <a:r>
              <a:rPr lang="en-GB"/>
              <a:t>Assign to an individual: promotes responsibility and avoids micromanagement</a:t>
            </a:r>
          </a:p>
          <a:p>
            <a:pPr eaLnBrk="1" hangingPunct="1"/>
            <a:r>
              <a:rPr lang="en-GB"/>
              <a:t>Breakdown into subtasks as it’s very difficult to assess progress if the task is very large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9BDCABF0-4F11-A34F-96D5-E14980289655}" type="slidenum">
              <a:rPr lang="en-GB"/>
              <a:pPr/>
              <a:t>9</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t>Add in milestones and deliverables </a:t>
            </a:r>
          </a:p>
          <a:p>
            <a:pPr eaLnBrk="1" hangingPunct="1"/>
            <a:r>
              <a:rPr lang="en-GB"/>
              <a:t>Assists you in the allocation of resources</a:t>
            </a:r>
          </a:p>
          <a:p>
            <a:pPr eaLnBrk="1" hangingPunct="1"/>
            <a:r>
              <a:rPr lang="en-GB"/>
              <a:t>This allows you to determine if you have all of the resources that you need – such as ethical approval in order to start the project</a:t>
            </a:r>
          </a:p>
          <a:p>
            <a:pPr eaLnBrk="1" hangingPunct="1"/>
            <a:r>
              <a:rPr lang="en-GB"/>
              <a:t>help you to work out the critical path for a project where you must complete it by a particular date</a:t>
            </a:r>
          </a:p>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Image of requirements needed</a:t>
            </a:r>
          </a:p>
          <a:p>
            <a:r>
              <a:rPr lang="en-GB"/>
              <a:t>Whats does a thesis look like</a:t>
            </a:r>
          </a:p>
          <a:p>
            <a:r>
              <a:rPr lang="en-GB"/>
              <a:t>What ate the assessment criteria</a:t>
            </a:r>
          </a:p>
          <a:p>
            <a:r>
              <a:rPr lang="en-GB"/>
              <a:t>What are the expectations of my supervisor</a:t>
            </a:r>
          </a:p>
        </p:txBody>
      </p:sp>
      <p:sp>
        <p:nvSpPr>
          <p:cNvPr id="768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0C96BB37-6016-9C4A-8EA0-8659EA68EB83}" type="slidenum">
              <a:rPr lang="en-GB"/>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8B22B763-3D45-F34A-8921-70D1B62711C9}" type="slidenum">
              <a:rPr lang="en-GB"/>
              <a:pPr/>
              <a:t>11</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t>People who trade resources (time money values in the project</a:t>
            </a:r>
          </a:p>
          <a:p>
            <a:pPr eaLnBrk="1" hangingPunct="1"/>
            <a:r>
              <a:rPr lang="en-GB"/>
              <a:t>Need to manage – communication strategy important  them – this is key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23FC2AFA-8B26-304F-943A-15131B266082}" type="slidenum">
              <a:rPr lang="en-GB"/>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ＭＳ Ｐゴシック" charset="0"/>
              </a:defRPr>
            </a:lvl1pPr>
            <a:lvl2pPr marL="742950" indent="-285750" defTabSz="955675">
              <a:defRPr sz="1200">
                <a:solidFill>
                  <a:schemeClr val="tx1"/>
                </a:solidFill>
                <a:latin typeface="Arial" charset="0"/>
                <a:ea typeface="ＭＳ Ｐゴシック" charset="0"/>
              </a:defRPr>
            </a:lvl2pPr>
            <a:lvl3pPr marL="1143000" indent="-228600" defTabSz="955675">
              <a:defRPr sz="1200">
                <a:solidFill>
                  <a:schemeClr val="tx1"/>
                </a:solidFill>
                <a:latin typeface="Arial" charset="0"/>
                <a:ea typeface="ＭＳ Ｐゴシック" charset="0"/>
              </a:defRPr>
            </a:lvl3pPr>
            <a:lvl4pPr marL="1600200" indent="-228600" defTabSz="955675">
              <a:defRPr sz="1200">
                <a:solidFill>
                  <a:schemeClr val="tx1"/>
                </a:solidFill>
                <a:latin typeface="Arial" charset="0"/>
                <a:ea typeface="ＭＳ Ｐゴシック" charset="0"/>
              </a:defRPr>
            </a:lvl4pPr>
            <a:lvl5pPr marL="2057400" indent="-228600" defTabSz="955675">
              <a:defRPr sz="1200">
                <a:solidFill>
                  <a:schemeClr val="tx1"/>
                </a:solidFill>
                <a:latin typeface="Arial" charset="0"/>
                <a:ea typeface="ＭＳ Ｐゴシック" charset="0"/>
              </a:defRPr>
            </a:lvl5pPr>
            <a:lvl6pPr marL="2514600" indent="-228600" defTabSz="95567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5567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5567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55675" eaLnBrk="0" fontAlgn="base" hangingPunct="0">
              <a:spcBef>
                <a:spcPct val="30000"/>
              </a:spcBef>
              <a:spcAft>
                <a:spcPct val="0"/>
              </a:spcAft>
              <a:defRPr sz="1200">
                <a:solidFill>
                  <a:schemeClr val="tx1"/>
                </a:solidFill>
                <a:latin typeface="Arial" charset="0"/>
                <a:ea typeface="ＭＳ Ｐゴシック" charset="0"/>
              </a:defRPr>
            </a:lvl9pPr>
          </a:lstStyle>
          <a:p>
            <a:fld id="{DD280D65-6A13-F144-9E63-11D9B99C73E4}" type="slidenum">
              <a:rPr lang="en-GB"/>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8288C-B7BC-5C4A-A01E-5A8E6DFCDF1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131464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288C-B7BC-5C4A-A01E-5A8E6DFCDF1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61342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288C-B7BC-5C4A-A01E-5A8E6DFCDF1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64484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6"/>
            <a:ext cx="8230054" cy="792616"/>
          </a:xfrm>
        </p:spPr>
        <p:txBody>
          <a:bodyPr/>
          <a:lstStyle/>
          <a:p>
            <a:r>
              <a:rPr lang="en-US"/>
              <a:t>Click to edit Master title style</a:t>
            </a:r>
          </a:p>
        </p:txBody>
      </p:sp>
      <p:sp>
        <p:nvSpPr>
          <p:cNvPr id="3" name="SmartArt Placeholder 2"/>
          <p:cNvSpPr>
            <a:spLocks noGrp="1"/>
          </p:cNvSpPr>
          <p:nvPr>
            <p:ph type="dgm" idx="1"/>
          </p:nvPr>
        </p:nvSpPr>
        <p:spPr>
          <a:xfrm>
            <a:off x="468313" y="1844902"/>
            <a:ext cx="8230054" cy="4281714"/>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ABFB092B-049A-2B4D-B93D-2330563EABA2}" type="slidenum">
              <a:rPr lang="en-US"/>
              <a:pPr/>
              <a:t>‹#›</a:t>
            </a:fld>
            <a:endParaRPr lang="en-US"/>
          </a:p>
        </p:txBody>
      </p:sp>
    </p:spTree>
    <p:extLst>
      <p:ext uri="{BB962C8B-B14F-4D97-AF65-F5344CB8AC3E}">
        <p14:creationId xmlns:p14="http://schemas.microsoft.com/office/powerpoint/2010/main" val="256122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6"/>
            <a:ext cx="8230054" cy="792616"/>
          </a:xfrm>
        </p:spPr>
        <p:txBody>
          <a:bodyPr/>
          <a:lstStyle/>
          <a:p>
            <a:r>
              <a:rPr lang="en-US"/>
              <a:t>Click to edit Master title style</a:t>
            </a:r>
          </a:p>
        </p:txBody>
      </p:sp>
      <p:sp>
        <p:nvSpPr>
          <p:cNvPr id="3" name="Table Placeholder 2"/>
          <p:cNvSpPr>
            <a:spLocks noGrp="1"/>
          </p:cNvSpPr>
          <p:nvPr>
            <p:ph type="tbl" idx="1"/>
          </p:nvPr>
        </p:nvSpPr>
        <p:spPr>
          <a:xfrm>
            <a:off x="468313" y="1844902"/>
            <a:ext cx="8230054" cy="4281714"/>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A83F8841-E82E-FA49-9690-120D91F154C6}" type="slidenum">
              <a:rPr lang="en-US"/>
              <a:pPr/>
              <a:t>‹#›</a:t>
            </a:fld>
            <a:endParaRPr lang="en-US"/>
          </a:p>
        </p:txBody>
      </p:sp>
    </p:spTree>
    <p:extLst>
      <p:ext uri="{BB962C8B-B14F-4D97-AF65-F5344CB8AC3E}">
        <p14:creationId xmlns:p14="http://schemas.microsoft.com/office/powerpoint/2010/main" val="297168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288C-B7BC-5C4A-A01E-5A8E6DFCDF1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1719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8288C-B7BC-5C4A-A01E-5A8E6DFCDF1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295938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8288C-B7BC-5C4A-A01E-5A8E6DFCDF1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214015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8288C-B7BC-5C4A-A01E-5A8E6DFCDF1F}" type="datetimeFigureOut">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63667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8288C-B7BC-5C4A-A01E-5A8E6DFCDF1F}" type="datetimeFigureOut">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63716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288C-B7BC-5C4A-A01E-5A8E6DFCDF1F}" type="datetimeFigureOut">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410261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8288C-B7BC-5C4A-A01E-5A8E6DFCDF1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9931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8288C-B7BC-5C4A-A01E-5A8E6DFCDF1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6DD1C-B38A-794F-AB3B-71D1CAD38B4A}" type="slidenum">
              <a:rPr lang="en-US" smtClean="0"/>
              <a:t>‹#›</a:t>
            </a:fld>
            <a:endParaRPr lang="en-US"/>
          </a:p>
        </p:txBody>
      </p:sp>
    </p:spTree>
    <p:extLst>
      <p:ext uri="{BB962C8B-B14F-4D97-AF65-F5344CB8AC3E}">
        <p14:creationId xmlns:p14="http://schemas.microsoft.com/office/powerpoint/2010/main" val="320782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8288C-B7BC-5C4A-A01E-5A8E6DFCDF1F}" type="datetimeFigureOut">
              <a:rPr lang="en-US" smtClean="0"/>
              <a:t>1/24/20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6DD1C-B38A-794F-AB3B-71D1CAD38B4A}" type="slidenum">
              <a:rPr lang="en-US" smtClean="0"/>
              <a:t>‹#›</a:t>
            </a:fld>
            <a:endParaRPr lang="en-US"/>
          </a:p>
        </p:txBody>
      </p:sp>
    </p:spTree>
    <p:extLst>
      <p:ext uri="{BB962C8B-B14F-4D97-AF65-F5344CB8AC3E}">
        <p14:creationId xmlns:p14="http://schemas.microsoft.com/office/powerpoint/2010/main" val="78512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vitae.ac.uk/r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ahse.co.uk/wp-content/uploads/2018/07/DClinSci-Life-Sciences-Programme-Structure-Jul18.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2255"/>
            <a:ext cx="7772400" cy="1470025"/>
          </a:xfrm>
        </p:spPr>
        <p:txBody>
          <a:bodyPr/>
          <a:lstStyle/>
          <a:p>
            <a:r>
              <a:rPr lang="en-US" dirty="0" err="1">
                <a:solidFill>
                  <a:srgbClr val="000090"/>
                </a:solidFill>
                <a:latin typeface="Comic Sans MS"/>
                <a:cs typeface="Comic Sans MS"/>
              </a:rPr>
              <a:t>DClinSci</a:t>
            </a:r>
            <a:r>
              <a:rPr lang="en-US" dirty="0">
                <a:solidFill>
                  <a:srgbClr val="000090"/>
                </a:solidFill>
                <a:latin typeface="Comic Sans MS"/>
                <a:cs typeface="Comic Sans MS"/>
              </a:rPr>
              <a:t> Year 2</a:t>
            </a:r>
          </a:p>
        </p:txBody>
      </p:sp>
      <p:sp>
        <p:nvSpPr>
          <p:cNvPr id="3" name="Subtitle 2"/>
          <p:cNvSpPr>
            <a:spLocks noGrp="1"/>
          </p:cNvSpPr>
          <p:nvPr>
            <p:ph type="subTitle" idx="1"/>
          </p:nvPr>
        </p:nvSpPr>
        <p:spPr/>
        <p:txBody>
          <a:bodyPr/>
          <a:lstStyle/>
          <a:p>
            <a:r>
              <a:rPr lang="en-US" dirty="0">
                <a:solidFill>
                  <a:srgbClr val="000090"/>
                </a:solidFill>
                <a:latin typeface="Comic Sans MS"/>
                <a:cs typeface="Comic Sans MS"/>
              </a:rPr>
              <a:t>Where you are at </a:t>
            </a:r>
          </a:p>
          <a:p>
            <a:r>
              <a:rPr lang="en-US" dirty="0">
                <a:solidFill>
                  <a:srgbClr val="000090"/>
                </a:solidFill>
                <a:latin typeface="Comic Sans MS"/>
                <a:cs typeface="Comic Sans MS"/>
              </a:rPr>
              <a:t>and where you are going ?</a:t>
            </a:r>
            <a:endParaRPr lang="en-US" dirty="0">
              <a:solidFill>
                <a:srgbClr val="000090"/>
              </a:solidFill>
            </a:endParaRPr>
          </a:p>
        </p:txBody>
      </p:sp>
    </p:spTree>
    <p:extLst>
      <p:ext uri="{BB962C8B-B14F-4D97-AF65-F5344CB8AC3E}">
        <p14:creationId xmlns:p14="http://schemas.microsoft.com/office/powerpoint/2010/main" val="3585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sosceles Triangle 22"/>
          <p:cNvSpPr>
            <a:spLocks/>
          </p:cNvSpPr>
          <p:nvPr/>
        </p:nvSpPr>
        <p:spPr bwMode="auto">
          <a:xfrm>
            <a:off x="2677082" y="2048242"/>
            <a:ext cx="3776178" cy="2844723"/>
          </a:xfrm>
          <a:prstGeom prst="triangle">
            <a:avLst>
              <a:gd name="adj" fmla="val 48597"/>
            </a:avLst>
          </a:prstGeom>
          <a:solidFill>
            <a:srgbClr val="FFFF00"/>
          </a:solidFill>
          <a:ln w="9525">
            <a:solidFill>
              <a:schemeClr val="tx1"/>
            </a:solidFill>
            <a:round/>
            <a:headEnd/>
            <a:tailEnd/>
          </a:ln>
        </p:spPr>
        <p:txBody>
          <a:bodyPr wrap="square" lIns="65306" tIns="32653" rIns="65306" bIns="32653">
            <a:spAutoFit/>
          </a:bodyPr>
          <a:lstStyle/>
          <a:p>
            <a:pPr defTabSz="913837"/>
            <a:endParaRPr lang="en-GB"/>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22501" t="73402" r="24524" b="6245"/>
          <a:stretch>
            <a:fillRect/>
          </a:stretch>
        </p:blipFill>
        <p:spPr bwMode="auto">
          <a:xfrm>
            <a:off x="4071938" y="5174117"/>
            <a:ext cx="4745491" cy="145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Title 1"/>
          <p:cNvSpPr>
            <a:spLocks noGrp="1"/>
          </p:cNvSpPr>
          <p:nvPr>
            <p:ph type="title"/>
          </p:nvPr>
        </p:nvSpPr>
        <p:spPr>
          <a:xfrm>
            <a:off x="468313" y="274411"/>
            <a:ext cx="8230054" cy="792616"/>
          </a:xfrm>
        </p:spPr>
        <p:txBody>
          <a:bodyPr>
            <a:normAutofit fontScale="90000"/>
          </a:bodyPr>
          <a:lstStyle/>
          <a:p>
            <a:pPr algn="ctr"/>
            <a:r>
              <a:rPr lang="en-GB" sz="3400" b="1" dirty="0">
                <a:solidFill>
                  <a:srgbClr val="000090"/>
                </a:solidFill>
                <a:latin typeface="Arial" charset="0"/>
              </a:rPr>
              <a:t>The challenges of your research  project</a:t>
            </a:r>
            <a:endParaRPr lang="en-GB" sz="3400" dirty="0">
              <a:solidFill>
                <a:srgbClr val="000090"/>
              </a:solidFill>
              <a:latin typeface="Arial" charset="0"/>
            </a:endParaRPr>
          </a:p>
        </p:txBody>
      </p:sp>
      <p:sp>
        <p:nvSpPr>
          <p:cNvPr id="28677" name="Text Box 4"/>
          <p:cNvSpPr txBox="1">
            <a:spLocks noChangeArrowheads="1"/>
          </p:cNvSpPr>
          <p:nvPr/>
        </p:nvSpPr>
        <p:spPr bwMode="auto">
          <a:xfrm rot="-3313396">
            <a:off x="2164002" y="2519194"/>
            <a:ext cx="1461836" cy="58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3200">
                <a:solidFill>
                  <a:srgbClr val="003399"/>
                </a:solidFill>
                <a:latin typeface="Arial" charset="0"/>
              </a:rPr>
              <a:t>Quality</a:t>
            </a:r>
          </a:p>
        </p:txBody>
      </p:sp>
      <p:sp>
        <p:nvSpPr>
          <p:cNvPr id="28678" name="Text Box 5"/>
          <p:cNvSpPr txBox="1">
            <a:spLocks noChangeArrowheads="1"/>
          </p:cNvSpPr>
          <p:nvPr/>
        </p:nvSpPr>
        <p:spPr bwMode="auto">
          <a:xfrm rot="3421551">
            <a:off x="5132932" y="2664337"/>
            <a:ext cx="2146118" cy="58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3200" dirty="0">
                <a:solidFill>
                  <a:srgbClr val="003399"/>
                </a:solidFill>
                <a:latin typeface="Arial" charset="0"/>
              </a:rPr>
              <a:t>Resources</a:t>
            </a:r>
          </a:p>
        </p:txBody>
      </p:sp>
      <p:sp>
        <p:nvSpPr>
          <p:cNvPr id="28679" name="Text Box 7"/>
          <p:cNvSpPr txBox="1">
            <a:spLocks noChangeArrowheads="1"/>
          </p:cNvSpPr>
          <p:nvPr/>
        </p:nvSpPr>
        <p:spPr bwMode="auto">
          <a:xfrm>
            <a:off x="3356429" y="3181804"/>
            <a:ext cx="2261054" cy="1431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pPr algn="ctr"/>
            <a:r>
              <a:rPr lang="en-GB" sz="2900">
                <a:solidFill>
                  <a:srgbClr val="003399"/>
                </a:solidFill>
                <a:latin typeface="Arial" charset="0"/>
              </a:rPr>
              <a:t>Research hypothesis and aims</a:t>
            </a:r>
          </a:p>
        </p:txBody>
      </p:sp>
      <p:pic>
        <p:nvPicPr>
          <p:cNvPr id="28680" name="Picture 2"/>
          <p:cNvPicPr>
            <a:picLocks noChangeAspect="1" noChangeArrowheads="1"/>
          </p:cNvPicPr>
          <p:nvPr/>
        </p:nvPicPr>
        <p:blipFill>
          <a:blip r:embed="rId3">
            <a:extLst>
              <a:ext uri="{28A0092B-C50C-407E-A947-70E740481C1C}">
                <a14:useLocalDpi xmlns:a14="http://schemas.microsoft.com/office/drawing/2010/main" val="0"/>
              </a:ext>
            </a:extLst>
          </a:blip>
          <a:srcRect l="22501" t="44792" r="29060" b="33482"/>
          <a:stretch>
            <a:fillRect/>
          </a:stretch>
        </p:blipFill>
        <p:spPr bwMode="auto">
          <a:xfrm>
            <a:off x="273656" y="5243286"/>
            <a:ext cx="4338411" cy="155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1" name="Picture 14" descr="Lab_Equipment.jpg"/>
          <p:cNvPicPr>
            <a:picLocks noChangeAspect="1"/>
          </p:cNvPicPr>
          <p:nvPr/>
        </p:nvPicPr>
        <p:blipFill>
          <a:blip r:embed="rId4">
            <a:extLst>
              <a:ext uri="{28A0092B-C50C-407E-A947-70E740481C1C}">
                <a14:useLocalDpi xmlns:a14="http://schemas.microsoft.com/office/drawing/2010/main" val="0"/>
              </a:ext>
            </a:extLst>
          </a:blip>
          <a:srcRect l="28984" t="46542" r="30444" b="7896"/>
          <a:stretch>
            <a:fillRect/>
          </a:stretch>
        </p:blipFill>
        <p:spPr bwMode="auto">
          <a:xfrm>
            <a:off x="7267349" y="2176010"/>
            <a:ext cx="1658937" cy="139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2" name="Picture 15" descr="acer-ferrari-3200-notebook-computer-p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1016000"/>
            <a:ext cx="1293813" cy="129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3" name="Picture 16" descr="ukmoney.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6947" y="3366634"/>
            <a:ext cx="1760991" cy="1613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4" name="Picture 13" descr="ec-survey.jpg"/>
          <p:cNvPicPr>
            <a:picLocks noChangeAspect="1"/>
          </p:cNvPicPr>
          <p:nvPr/>
        </p:nvPicPr>
        <p:blipFill>
          <a:blip r:embed="rId7">
            <a:extLst>
              <a:ext uri="{28A0092B-C50C-407E-A947-70E740481C1C}">
                <a14:useLocalDpi xmlns:a14="http://schemas.microsoft.com/office/drawing/2010/main" val="0"/>
              </a:ext>
            </a:extLst>
          </a:blip>
          <a:srcRect r="47479"/>
          <a:stretch>
            <a:fillRect/>
          </a:stretch>
        </p:blipFill>
        <p:spPr bwMode="auto">
          <a:xfrm>
            <a:off x="6110741" y="1030742"/>
            <a:ext cx="1218973" cy="1266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5" name="Picture 21" descr="climbing-ladder.jpg"/>
          <p:cNvPicPr>
            <a:picLocks noChangeAspect="1"/>
          </p:cNvPicPr>
          <p:nvPr/>
        </p:nvPicPr>
        <p:blipFill>
          <a:blip r:embed="rId8">
            <a:extLst>
              <a:ext uri="{28A0092B-C50C-407E-A947-70E740481C1C}">
                <a14:useLocalDpi xmlns:a14="http://schemas.microsoft.com/office/drawing/2010/main" val="0"/>
              </a:ext>
            </a:extLst>
          </a:blip>
          <a:srcRect l="48663" r="10371"/>
          <a:stretch>
            <a:fillRect/>
          </a:stretch>
        </p:blipFill>
        <p:spPr bwMode="auto">
          <a:xfrm>
            <a:off x="178027" y="1199697"/>
            <a:ext cx="1365250" cy="2231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6" name="Picture 19" descr="scientificjournal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0679" y="3076348"/>
            <a:ext cx="1631724" cy="1192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7" name="Picture 18" descr="thesis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60501" y="1199697"/>
            <a:ext cx="1485446" cy="1189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8" name="Text Box 6"/>
          <p:cNvSpPr txBox="1">
            <a:spLocks noChangeArrowheads="1"/>
          </p:cNvSpPr>
          <p:nvPr/>
        </p:nvSpPr>
        <p:spPr bwMode="auto">
          <a:xfrm>
            <a:off x="4001634" y="5086804"/>
            <a:ext cx="1081323" cy="5847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3200">
                <a:solidFill>
                  <a:srgbClr val="003399"/>
                </a:solidFill>
                <a:latin typeface="Arial" charset="0"/>
              </a:rPr>
              <a:t>Time</a:t>
            </a:r>
          </a:p>
        </p:txBody>
      </p:sp>
      <p:sp>
        <p:nvSpPr>
          <p:cNvPr id="2" name="TextBox 1"/>
          <p:cNvSpPr txBox="1"/>
          <p:nvPr/>
        </p:nvSpPr>
        <p:spPr>
          <a:xfrm>
            <a:off x="423333" y="5594047"/>
            <a:ext cx="344715" cy="369332"/>
          </a:xfrm>
          <a:prstGeom prst="rect">
            <a:avLst/>
          </a:prstGeom>
          <a:solidFill>
            <a:srgbClr val="FFFFFF"/>
          </a:solidFill>
        </p:spPr>
        <p:txBody>
          <a:bodyPr wrap="square" rtlCol="0">
            <a:spAutoFit/>
          </a:bodyPr>
          <a:lstStyle/>
          <a:p>
            <a:endParaRPr lang="en-US" dirty="0"/>
          </a:p>
        </p:txBody>
      </p:sp>
      <p:sp>
        <p:nvSpPr>
          <p:cNvPr id="4" name="TextBox 3"/>
          <p:cNvSpPr txBox="1"/>
          <p:nvPr/>
        </p:nvSpPr>
        <p:spPr>
          <a:xfrm>
            <a:off x="8394095" y="5733143"/>
            <a:ext cx="503843" cy="369332"/>
          </a:xfrm>
          <a:prstGeom prst="rect">
            <a:avLst/>
          </a:prstGeom>
          <a:solidFill>
            <a:srgbClr val="FFFFFF"/>
          </a:solidFill>
          <a:ln>
            <a:solidFill>
              <a:srgbClr val="FFFFFF"/>
            </a:solidFill>
          </a:ln>
        </p:spPr>
        <p:txBody>
          <a:bodyPr wrap="square" rtlCol="0">
            <a:spAutoFit/>
          </a:bodyPr>
          <a:lstStyle/>
          <a:p>
            <a:endParaRPr lang="en-US" dirty="0"/>
          </a:p>
        </p:txBody>
      </p:sp>
    </p:spTree>
    <p:extLst>
      <p:ext uri="{BB962C8B-B14F-4D97-AF65-F5344CB8AC3E}">
        <p14:creationId xmlns:p14="http://schemas.microsoft.com/office/powerpoint/2010/main" val="7521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2349" y="290286"/>
            <a:ext cx="8675687" cy="792616"/>
          </a:xfrm>
        </p:spPr>
        <p:txBody>
          <a:bodyPr/>
          <a:lstStyle/>
          <a:p>
            <a:pPr algn="ctr" eaLnBrk="1" hangingPunct="1"/>
            <a:r>
              <a:rPr lang="en-GB" sz="2900" b="1">
                <a:solidFill>
                  <a:srgbClr val="0000CC"/>
                </a:solidFill>
                <a:latin typeface="Arial" charset="0"/>
              </a:rPr>
              <a:t>Engage all stakeholders in your research</a:t>
            </a:r>
            <a:endParaRPr lang="en-US" sz="2900" b="1">
              <a:solidFill>
                <a:srgbClr val="0000CC"/>
              </a:solidFill>
              <a:latin typeface="Arial" charset="0"/>
            </a:endParaRPr>
          </a:p>
        </p:txBody>
      </p:sp>
      <p:sp>
        <p:nvSpPr>
          <p:cNvPr id="31747" name="Oval 3"/>
          <p:cNvSpPr>
            <a:spLocks noChangeArrowheads="1"/>
          </p:cNvSpPr>
          <p:nvPr/>
        </p:nvSpPr>
        <p:spPr bwMode="auto">
          <a:xfrm>
            <a:off x="907134" y="2873780"/>
            <a:ext cx="2535464" cy="649160"/>
          </a:xfrm>
          <a:prstGeom prst="ellipse">
            <a:avLst/>
          </a:prstGeom>
          <a:solidFill>
            <a:srgbClr val="4F81BD"/>
          </a:solidFill>
          <a:ln w="9525">
            <a:solidFill>
              <a:schemeClr val="tx1"/>
            </a:solidFill>
            <a:round/>
            <a:headEnd/>
            <a:tailEnd/>
          </a:ln>
        </p:spPr>
        <p:txBody>
          <a:bodyPr lIns="91418" tIns="45710" rIns="91418" bIns="45710" anchor="ctr">
            <a:spAutoFit/>
          </a:bodyPr>
          <a:lstStyle/>
          <a:p>
            <a:pPr algn="ctr" defTabSz="913837"/>
            <a:r>
              <a:rPr lang="en-US" sz="2400" dirty="0"/>
              <a:t>Trust</a:t>
            </a:r>
          </a:p>
        </p:txBody>
      </p:sp>
      <p:sp>
        <p:nvSpPr>
          <p:cNvPr id="31748" name="Oval 4"/>
          <p:cNvSpPr>
            <a:spLocks noChangeArrowheads="1"/>
          </p:cNvSpPr>
          <p:nvPr/>
        </p:nvSpPr>
        <p:spPr bwMode="auto">
          <a:xfrm>
            <a:off x="5427198" y="3693534"/>
            <a:ext cx="2400555" cy="649160"/>
          </a:xfrm>
          <a:prstGeom prst="ellipse">
            <a:avLst/>
          </a:prstGeom>
          <a:solidFill>
            <a:srgbClr val="FD86FB"/>
          </a:solidFill>
          <a:ln w="9525">
            <a:solidFill>
              <a:schemeClr val="tx1"/>
            </a:solidFill>
            <a:round/>
            <a:headEnd/>
            <a:tailEnd/>
          </a:ln>
        </p:spPr>
        <p:txBody>
          <a:bodyPr wrap="square" lIns="91418" tIns="45710" rIns="91418" bIns="45710" anchor="ctr">
            <a:spAutoFit/>
          </a:bodyPr>
          <a:lstStyle/>
          <a:p>
            <a:pPr defTabSz="913837"/>
            <a:r>
              <a:rPr lang="en-GB" sz="2400" dirty="0"/>
              <a:t>Faculty/HEI </a:t>
            </a:r>
            <a:endParaRPr lang="en-US" sz="2400" dirty="0"/>
          </a:p>
        </p:txBody>
      </p:sp>
      <p:sp>
        <p:nvSpPr>
          <p:cNvPr id="31749" name="Oval 5"/>
          <p:cNvSpPr>
            <a:spLocks noChangeArrowheads="1"/>
          </p:cNvSpPr>
          <p:nvPr/>
        </p:nvSpPr>
        <p:spPr bwMode="auto">
          <a:xfrm>
            <a:off x="728489" y="3522940"/>
            <a:ext cx="2714109" cy="1255069"/>
          </a:xfrm>
          <a:prstGeom prst="ellipse">
            <a:avLst/>
          </a:prstGeom>
          <a:solidFill>
            <a:srgbClr val="FC30FE"/>
          </a:solidFill>
          <a:ln w="9525">
            <a:solidFill>
              <a:schemeClr val="tx1"/>
            </a:solidFill>
            <a:round/>
            <a:headEnd/>
            <a:tailEnd/>
          </a:ln>
        </p:spPr>
        <p:txBody>
          <a:bodyPr wrap="square" lIns="91418" tIns="45710" rIns="91418" bIns="45710" anchor="ctr">
            <a:spAutoFit/>
          </a:bodyPr>
          <a:lstStyle/>
          <a:p>
            <a:pPr defTabSz="913837"/>
            <a:r>
              <a:rPr lang="en-GB" sz="2400" dirty="0"/>
              <a:t>Collaborators</a:t>
            </a:r>
          </a:p>
          <a:p>
            <a:pPr algn="ctr" defTabSz="913837"/>
            <a:endParaRPr lang="en-GB" sz="2400" dirty="0"/>
          </a:p>
          <a:p>
            <a:pPr algn="ctr" defTabSz="913837"/>
            <a:endParaRPr lang="en-GB" sz="200" dirty="0"/>
          </a:p>
          <a:p>
            <a:pPr algn="ctr" defTabSz="913837"/>
            <a:endParaRPr lang="en-US" sz="200" dirty="0"/>
          </a:p>
        </p:txBody>
      </p:sp>
      <p:sp>
        <p:nvSpPr>
          <p:cNvPr id="31750" name="Oval 6"/>
          <p:cNvSpPr>
            <a:spLocks noChangeArrowheads="1"/>
          </p:cNvSpPr>
          <p:nvPr/>
        </p:nvSpPr>
        <p:spPr bwMode="auto">
          <a:xfrm>
            <a:off x="1015837" y="2397737"/>
            <a:ext cx="2716006" cy="476043"/>
          </a:xfrm>
          <a:prstGeom prst="ellipse">
            <a:avLst/>
          </a:prstGeom>
          <a:solidFill>
            <a:schemeClr val="accent1"/>
          </a:solidFill>
          <a:ln w="9525">
            <a:solidFill>
              <a:schemeClr val="tx1"/>
            </a:solidFill>
            <a:round/>
            <a:headEnd/>
            <a:tailEnd/>
          </a:ln>
        </p:spPr>
        <p:txBody>
          <a:bodyPr wrap="square" lIns="91418" tIns="45710" rIns="91418" bIns="45710" anchor="ctr">
            <a:spAutoFit/>
          </a:bodyPr>
          <a:lstStyle/>
          <a:p>
            <a:pPr algn="ctr" defTabSz="913837"/>
            <a:r>
              <a:rPr lang="en-GB" sz="1600" dirty="0"/>
              <a:t>Commissioners</a:t>
            </a:r>
          </a:p>
        </p:txBody>
      </p:sp>
      <p:sp>
        <p:nvSpPr>
          <p:cNvPr id="31751" name="Text Box 7"/>
          <p:cNvSpPr txBox="1">
            <a:spLocks noChangeArrowheads="1"/>
          </p:cNvSpPr>
          <p:nvPr/>
        </p:nvSpPr>
        <p:spPr bwMode="auto">
          <a:xfrm>
            <a:off x="429759" y="5422669"/>
            <a:ext cx="8714241" cy="1015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8" tIns="45710" rIns="91418" bIns="45710">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pPr defTabSz="913837"/>
            <a:r>
              <a:rPr lang="en-GB" sz="2000" i="1" dirty="0">
                <a:latin typeface="Arial" charset="0"/>
              </a:rPr>
              <a:t>How do you manage your stakeholders expectations?</a:t>
            </a:r>
          </a:p>
          <a:p>
            <a:pPr defTabSz="913837"/>
            <a:r>
              <a:rPr lang="en-GB" sz="2000" i="1" dirty="0">
                <a:latin typeface="Arial" charset="0"/>
              </a:rPr>
              <a:t>Think about reporting and communication - help each to appreciate the value  of the project throughout</a:t>
            </a:r>
            <a:endParaRPr lang="en-US" sz="2000" i="1" dirty="0">
              <a:latin typeface="Arial" charset="0"/>
            </a:endParaRPr>
          </a:p>
        </p:txBody>
      </p:sp>
      <p:sp>
        <p:nvSpPr>
          <p:cNvPr id="31752" name="Text Box 8"/>
          <p:cNvSpPr txBox="1">
            <a:spLocks noChangeArrowheads="1"/>
          </p:cNvSpPr>
          <p:nvPr/>
        </p:nvSpPr>
        <p:spPr bwMode="auto">
          <a:xfrm>
            <a:off x="504599" y="939549"/>
            <a:ext cx="3982837" cy="1200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8" tIns="45710" rIns="91418" bIns="45710">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pPr defTabSz="913837"/>
            <a:r>
              <a:rPr lang="en-GB" sz="2400" dirty="0">
                <a:latin typeface="Arial" charset="0"/>
              </a:rPr>
              <a:t>Who will be affected? 	</a:t>
            </a:r>
          </a:p>
          <a:p>
            <a:pPr defTabSz="913837"/>
            <a:r>
              <a:rPr lang="en-GB" sz="2400" dirty="0">
                <a:latin typeface="Arial" charset="0"/>
              </a:rPr>
              <a:t>Needed for support?</a:t>
            </a:r>
          </a:p>
          <a:p>
            <a:pPr defTabSz="913837"/>
            <a:r>
              <a:rPr lang="en-GB" sz="2400" dirty="0">
                <a:latin typeface="Arial" charset="0"/>
              </a:rPr>
              <a:t>Interested in the outcomes?</a:t>
            </a:r>
            <a:endParaRPr lang="en-US" sz="2400" dirty="0">
              <a:latin typeface="Arial" charset="0"/>
            </a:endParaRPr>
          </a:p>
        </p:txBody>
      </p:sp>
      <p:sp>
        <p:nvSpPr>
          <p:cNvPr id="31753" name="Oval 9"/>
          <p:cNvSpPr>
            <a:spLocks noChangeArrowheads="1"/>
          </p:cNvSpPr>
          <p:nvPr/>
        </p:nvSpPr>
        <p:spPr bwMode="auto">
          <a:xfrm>
            <a:off x="3011524" y="2397737"/>
            <a:ext cx="2732586" cy="1168511"/>
          </a:xfrm>
          <a:prstGeom prst="ellipse">
            <a:avLst/>
          </a:prstGeom>
          <a:solidFill>
            <a:srgbClr val="FF00FF"/>
          </a:solidFill>
          <a:ln w="9525">
            <a:solidFill>
              <a:schemeClr val="tx1"/>
            </a:solidFill>
            <a:round/>
            <a:headEnd/>
            <a:tailEnd/>
          </a:ln>
        </p:spPr>
        <p:txBody>
          <a:bodyPr wrap="square" lIns="91418" tIns="45710" rIns="91418" bIns="45710" anchor="ctr">
            <a:spAutoFit/>
          </a:bodyPr>
          <a:lstStyle/>
          <a:p>
            <a:pPr algn="ctr" defTabSz="913837"/>
            <a:r>
              <a:rPr lang="en-US" sz="2400" dirty="0"/>
              <a:t>Workplace supervisor</a:t>
            </a:r>
          </a:p>
        </p:txBody>
      </p:sp>
      <p:sp>
        <p:nvSpPr>
          <p:cNvPr id="11" name="Oval 4"/>
          <p:cNvSpPr>
            <a:spLocks noChangeArrowheads="1"/>
          </p:cNvSpPr>
          <p:nvPr/>
        </p:nvSpPr>
        <p:spPr bwMode="auto">
          <a:xfrm>
            <a:off x="4835109" y="3220820"/>
            <a:ext cx="3213926" cy="476043"/>
          </a:xfrm>
          <a:prstGeom prst="ellipse">
            <a:avLst/>
          </a:prstGeom>
          <a:solidFill>
            <a:srgbClr val="FD86FB"/>
          </a:solidFill>
          <a:ln w="9525">
            <a:solidFill>
              <a:schemeClr val="tx1"/>
            </a:solidFill>
            <a:round/>
            <a:headEnd/>
            <a:tailEnd/>
          </a:ln>
        </p:spPr>
        <p:txBody>
          <a:bodyPr wrap="square" lIns="91418" tIns="45710" rIns="91418" bIns="45710" anchor="ctr">
            <a:spAutoFit/>
          </a:bodyPr>
          <a:lstStyle/>
          <a:p>
            <a:pPr defTabSz="913837"/>
            <a:r>
              <a:rPr lang="en-GB" sz="1600" dirty="0"/>
              <a:t>Academic supervisor </a:t>
            </a:r>
            <a:endParaRPr lang="en-US" sz="1600" dirty="0"/>
          </a:p>
        </p:txBody>
      </p:sp>
      <p:sp>
        <p:nvSpPr>
          <p:cNvPr id="31754" name="Oval 10"/>
          <p:cNvSpPr>
            <a:spLocks noChangeArrowheads="1"/>
          </p:cNvSpPr>
          <p:nvPr/>
        </p:nvSpPr>
        <p:spPr bwMode="auto">
          <a:xfrm>
            <a:off x="3227084" y="3345699"/>
            <a:ext cx="2520704" cy="1860978"/>
          </a:xfrm>
          <a:prstGeom prst="ellipse">
            <a:avLst/>
          </a:prstGeom>
          <a:solidFill>
            <a:srgbClr val="FF00FF"/>
          </a:solidFill>
          <a:ln w="9525">
            <a:solidFill>
              <a:schemeClr val="tx1"/>
            </a:solidFill>
            <a:round/>
            <a:headEnd/>
            <a:tailEnd/>
          </a:ln>
        </p:spPr>
        <p:txBody>
          <a:bodyPr wrap="square" lIns="91418" tIns="45710" rIns="91418" bIns="45710" anchor="ctr">
            <a:spAutoFit/>
          </a:bodyPr>
          <a:lstStyle/>
          <a:p>
            <a:pPr algn="ctr" defTabSz="913837"/>
            <a:r>
              <a:rPr lang="en-US" sz="2800" dirty="0"/>
              <a:t>Your project</a:t>
            </a:r>
          </a:p>
          <a:p>
            <a:pPr algn="ctr" defTabSz="913837"/>
            <a:endParaRPr lang="en-US" sz="2400" dirty="0"/>
          </a:p>
        </p:txBody>
      </p:sp>
    </p:spTree>
    <p:extLst>
      <p:ext uri="{BB962C8B-B14F-4D97-AF65-F5344CB8AC3E}">
        <p14:creationId xmlns:p14="http://schemas.microsoft.com/office/powerpoint/2010/main" val="381618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3647" y="1530048"/>
            <a:ext cx="8230054" cy="4281714"/>
          </a:xfrm>
        </p:spPr>
        <p:txBody>
          <a:bodyPr>
            <a:normAutofit fontScale="70000" lnSpcReduction="20000"/>
          </a:bodyPr>
          <a:lstStyle/>
          <a:p>
            <a:pPr>
              <a:spcBef>
                <a:spcPct val="0"/>
              </a:spcBef>
            </a:pPr>
            <a:r>
              <a:rPr lang="en-GB" dirty="0">
                <a:solidFill>
                  <a:srgbClr val="000090"/>
                </a:solidFill>
                <a:latin typeface="Comic Sans MS"/>
                <a:cs typeface="Comic Sans MS"/>
              </a:rPr>
              <a:t>Who are your stakeholders?</a:t>
            </a:r>
          </a:p>
          <a:p>
            <a:pPr>
              <a:spcBef>
                <a:spcPct val="0"/>
              </a:spcBef>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What resources do they bring to the project?</a:t>
            </a:r>
          </a:p>
          <a:p>
            <a:pPr>
              <a:spcBef>
                <a:spcPct val="0"/>
              </a:spcBef>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What do they expect in return?</a:t>
            </a:r>
          </a:p>
          <a:p>
            <a:pPr marL="0" indent="0">
              <a:spcBef>
                <a:spcPct val="0"/>
              </a:spcBef>
              <a:buNone/>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What’s their level of interest? </a:t>
            </a:r>
          </a:p>
          <a:p>
            <a:pPr>
              <a:spcBef>
                <a:spcPct val="0"/>
              </a:spcBef>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How are you going to engage them?</a:t>
            </a:r>
          </a:p>
          <a:p>
            <a:pPr>
              <a:spcBef>
                <a:spcPct val="0"/>
              </a:spcBef>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How can you manage them?</a:t>
            </a:r>
          </a:p>
          <a:p>
            <a:pPr>
              <a:spcBef>
                <a:spcPct val="0"/>
              </a:spcBef>
            </a:pPr>
            <a:endParaRPr lang="en-GB" dirty="0">
              <a:solidFill>
                <a:srgbClr val="000090"/>
              </a:solidFill>
              <a:latin typeface="Comic Sans MS"/>
              <a:cs typeface="Comic Sans MS"/>
            </a:endParaRPr>
          </a:p>
          <a:p>
            <a:pPr>
              <a:spcBef>
                <a:spcPct val="0"/>
              </a:spcBef>
            </a:pPr>
            <a:r>
              <a:rPr lang="en-GB" dirty="0">
                <a:solidFill>
                  <a:srgbClr val="000090"/>
                </a:solidFill>
                <a:latin typeface="Comic Sans MS"/>
                <a:cs typeface="Comic Sans MS"/>
              </a:rPr>
              <a:t>Are there potential conflicts between the interests of stakeholders?</a:t>
            </a:r>
          </a:p>
        </p:txBody>
      </p:sp>
      <p:sp>
        <p:nvSpPr>
          <p:cNvPr id="2" name="TextBox 1"/>
          <p:cNvSpPr txBox="1"/>
          <p:nvPr/>
        </p:nvSpPr>
        <p:spPr>
          <a:xfrm>
            <a:off x="0" y="359567"/>
            <a:ext cx="8662949" cy="553998"/>
          </a:xfrm>
          <a:prstGeom prst="rect">
            <a:avLst/>
          </a:prstGeom>
          <a:noFill/>
          <a:ln>
            <a:noFill/>
          </a:ln>
        </p:spPr>
        <p:txBody>
          <a:bodyPr wrap="none" rtlCol="0">
            <a:spAutoFit/>
          </a:bodyPr>
          <a:lstStyle/>
          <a:p>
            <a:r>
              <a:rPr lang="en-US" sz="3000" dirty="0">
                <a:solidFill>
                  <a:srgbClr val="000090"/>
                </a:solidFill>
                <a:latin typeface="Comic Sans MS"/>
                <a:cs typeface="Comic Sans MS"/>
              </a:rPr>
              <a:t>What do you need to know about stakeholders?</a:t>
            </a:r>
          </a:p>
        </p:txBody>
      </p:sp>
    </p:spTree>
    <p:extLst>
      <p:ext uri="{BB962C8B-B14F-4D97-AF65-F5344CB8AC3E}">
        <p14:creationId xmlns:p14="http://schemas.microsoft.com/office/powerpoint/2010/main" val="270889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z="3400" dirty="0">
                <a:solidFill>
                  <a:srgbClr val="000090"/>
                </a:solidFill>
                <a:latin typeface="Comic Sans MS"/>
                <a:cs typeface="Comic Sans MS"/>
              </a:rPr>
              <a:t>Clearly defining scope!</a:t>
            </a:r>
          </a:p>
        </p:txBody>
      </p:sp>
      <p:sp>
        <p:nvSpPr>
          <p:cNvPr id="62467" name="Content Placeholder 4"/>
          <p:cNvSpPr>
            <a:spLocks noGrp="1"/>
          </p:cNvSpPr>
          <p:nvPr>
            <p:ph idx="1"/>
          </p:nvPr>
        </p:nvSpPr>
        <p:spPr>
          <a:xfrm>
            <a:off x="468313" y="1333500"/>
            <a:ext cx="8230054" cy="4281714"/>
          </a:xfrm>
        </p:spPr>
        <p:txBody>
          <a:bodyPr/>
          <a:lstStyle/>
          <a:p>
            <a:pPr>
              <a:spcBef>
                <a:spcPct val="0"/>
              </a:spcBef>
              <a:defRPr/>
            </a:pPr>
            <a:r>
              <a:rPr lang="en-US" sz="2800" dirty="0">
                <a:latin typeface="Comic Sans MS"/>
                <a:cs typeface="Comic Sans MS"/>
              </a:rPr>
              <a:t>Scope = what needs to be done</a:t>
            </a:r>
          </a:p>
          <a:p>
            <a:pPr>
              <a:spcBef>
                <a:spcPct val="0"/>
              </a:spcBef>
              <a:defRPr/>
            </a:pPr>
            <a:r>
              <a:rPr lang="en-US" sz="2800" dirty="0">
                <a:latin typeface="Comic Sans MS"/>
                <a:cs typeface="Comic Sans MS"/>
              </a:rPr>
              <a:t>Defines the boundaries of the project</a:t>
            </a:r>
          </a:p>
          <a:p>
            <a:pPr>
              <a:spcBef>
                <a:spcPct val="0"/>
              </a:spcBef>
              <a:defRPr/>
            </a:pPr>
            <a:r>
              <a:rPr lang="en-US" sz="2800" dirty="0">
                <a:latin typeface="Comic Sans MS"/>
                <a:cs typeface="Comic Sans MS"/>
              </a:rPr>
              <a:t>Confirms common understanding</a:t>
            </a:r>
          </a:p>
          <a:p>
            <a:pPr>
              <a:spcBef>
                <a:spcPct val="0"/>
              </a:spcBef>
              <a:defRPr/>
            </a:pPr>
            <a:r>
              <a:rPr lang="en-US" sz="2800" dirty="0">
                <a:latin typeface="Comic Sans MS"/>
                <a:cs typeface="Comic Sans MS"/>
              </a:rPr>
              <a:t>The scope should be agreed by </a:t>
            </a:r>
            <a:r>
              <a:rPr lang="en-US" sz="2800" b="1" u="sng" dirty="0">
                <a:latin typeface="Comic Sans MS"/>
                <a:cs typeface="Comic Sans MS"/>
              </a:rPr>
              <a:t>all</a:t>
            </a:r>
          </a:p>
          <a:p>
            <a:pPr>
              <a:spcBef>
                <a:spcPct val="0"/>
              </a:spcBef>
              <a:defRPr/>
            </a:pPr>
            <a:r>
              <a:rPr lang="en-US" sz="2800" dirty="0">
                <a:latin typeface="Comic Sans MS"/>
                <a:cs typeface="Comic Sans MS"/>
              </a:rPr>
              <a:t>Get agreement up front</a:t>
            </a:r>
          </a:p>
        </p:txBody>
      </p:sp>
      <p:pic>
        <p:nvPicPr>
          <p:cNvPr id="35844" name="Picture 2" descr="http://www.project-management-skills.com/image-files/project-scope-stat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572" y="3950607"/>
            <a:ext cx="4247696" cy="2719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63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8343" y="87675"/>
            <a:ext cx="8229600" cy="1143000"/>
          </a:xfrm>
        </p:spPr>
        <p:txBody>
          <a:bodyPr/>
          <a:lstStyle/>
          <a:p>
            <a:pPr algn="ctr"/>
            <a:r>
              <a:rPr lang="en-GB" sz="4300" dirty="0">
                <a:solidFill>
                  <a:srgbClr val="000090"/>
                </a:solidFill>
                <a:latin typeface="Comic Sans MS"/>
                <a:cs typeface="Comic Sans MS"/>
              </a:rPr>
              <a:t>Beware scope creep</a:t>
            </a:r>
          </a:p>
        </p:txBody>
      </p:sp>
      <p:sp>
        <p:nvSpPr>
          <p:cNvPr id="3" name="Content Placeholder 2"/>
          <p:cNvSpPr>
            <a:spLocks noGrp="1"/>
          </p:cNvSpPr>
          <p:nvPr>
            <p:ph idx="1"/>
          </p:nvPr>
        </p:nvSpPr>
        <p:spPr>
          <a:xfrm>
            <a:off x="456974" y="1476375"/>
            <a:ext cx="5100180" cy="4389438"/>
          </a:xfrm>
        </p:spPr>
        <p:txBody>
          <a:bodyPr>
            <a:normAutofit/>
          </a:bodyPr>
          <a:lstStyle/>
          <a:p>
            <a:pPr>
              <a:spcBef>
                <a:spcPct val="0"/>
              </a:spcBef>
              <a:defRPr/>
            </a:pPr>
            <a:r>
              <a:rPr lang="en-US" sz="2200" b="1" u="sng" dirty="0">
                <a:solidFill>
                  <a:srgbClr val="000090"/>
                </a:solidFill>
                <a:latin typeface="Comic Sans MS" panose="030F0702030302020204" pitchFamily="66" charset="0"/>
                <a:cs typeface="Arial" pitchFamily="34" charset="0"/>
              </a:rPr>
              <a:t>Most</a:t>
            </a:r>
            <a:r>
              <a:rPr lang="en-US" sz="2200" dirty="0">
                <a:solidFill>
                  <a:srgbClr val="000090"/>
                </a:solidFill>
                <a:latin typeface="Comic Sans MS" panose="030F0702030302020204" pitchFamily="66" charset="0"/>
                <a:cs typeface="Arial" pitchFamily="34" charset="0"/>
              </a:rPr>
              <a:t> common reason for projects delivering late/over budget</a:t>
            </a:r>
          </a:p>
          <a:p>
            <a:pPr>
              <a:spcBef>
                <a:spcPct val="0"/>
              </a:spcBef>
              <a:defRPr/>
            </a:pPr>
            <a:endParaRPr lang="en-US" sz="2200" dirty="0">
              <a:solidFill>
                <a:srgbClr val="000090"/>
              </a:solidFill>
              <a:latin typeface="Comic Sans MS" panose="030F0702030302020204" pitchFamily="66" charset="0"/>
              <a:cs typeface="Arial" pitchFamily="34" charset="0"/>
            </a:endParaRPr>
          </a:p>
          <a:p>
            <a:pPr>
              <a:spcBef>
                <a:spcPct val="0"/>
              </a:spcBef>
              <a:defRPr/>
            </a:pPr>
            <a:endParaRPr lang="en-US" sz="2200" dirty="0">
              <a:solidFill>
                <a:srgbClr val="000090"/>
              </a:solidFill>
              <a:latin typeface="Comic Sans MS" panose="030F0702030302020204" pitchFamily="66" charset="0"/>
              <a:cs typeface="Arial" pitchFamily="34" charset="0"/>
            </a:endParaRPr>
          </a:p>
          <a:p>
            <a:pPr>
              <a:spcBef>
                <a:spcPct val="0"/>
              </a:spcBef>
              <a:defRPr/>
            </a:pPr>
            <a:endParaRPr lang="en-US" sz="2200" dirty="0">
              <a:solidFill>
                <a:srgbClr val="000090"/>
              </a:solidFill>
              <a:latin typeface="Comic Sans MS" panose="030F0702030302020204" pitchFamily="66" charset="0"/>
              <a:cs typeface="Arial" pitchFamily="34" charset="0"/>
            </a:endParaRPr>
          </a:p>
          <a:p>
            <a:pPr marL="0" indent="0">
              <a:spcBef>
                <a:spcPct val="0"/>
              </a:spcBef>
              <a:buNone/>
              <a:defRPr/>
            </a:pPr>
            <a:r>
              <a:rPr lang="en-US" sz="2200" b="1" dirty="0">
                <a:solidFill>
                  <a:srgbClr val="000090"/>
                </a:solidFill>
                <a:latin typeface="Comic Sans MS" panose="030F0702030302020204" pitchFamily="66" charset="0"/>
                <a:cs typeface="Arial" pitchFamily="34" charset="0"/>
              </a:rPr>
              <a:t>If you need to change the scope ensure that:</a:t>
            </a:r>
          </a:p>
          <a:p>
            <a:pPr marL="0" indent="0">
              <a:spcBef>
                <a:spcPct val="0"/>
              </a:spcBef>
              <a:buNone/>
              <a:defRPr/>
            </a:pPr>
            <a:endParaRPr lang="en-US" sz="2200" b="1" dirty="0">
              <a:solidFill>
                <a:srgbClr val="000090"/>
              </a:solidFill>
              <a:latin typeface="Comic Sans MS" panose="030F0702030302020204" pitchFamily="66" charset="0"/>
              <a:cs typeface="Arial" pitchFamily="34" charset="0"/>
            </a:endParaRPr>
          </a:p>
          <a:p>
            <a:pPr>
              <a:spcBef>
                <a:spcPct val="0"/>
              </a:spcBef>
              <a:defRPr/>
            </a:pPr>
            <a:r>
              <a:rPr lang="en-US" sz="2200" dirty="0">
                <a:solidFill>
                  <a:srgbClr val="000090"/>
                </a:solidFill>
                <a:latin typeface="Comic Sans MS" panose="030F0702030302020204" pitchFamily="66" charset="0"/>
                <a:cs typeface="Arial" pitchFamily="34" charset="0"/>
              </a:rPr>
              <a:t>Changes are beneficial to project</a:t>
            </a:r>
          </a:p>
          <a:p>
            <a:pPr>
              <a:spcBef>
                <a:spcPct val="0"/>
              </a:spcBef>
              <a:defRPr/>
            </a:pPr>
            <a:endParaRPr lang="en-US" sz="2200" dirty="0">
              <a:solidFill>
                <a:srgbClr val="000090"/>
              </a:solidFill>
              <a:latin typeface="Comic Sans MS" panose="030F0702030302020204" pitchFamily="66" charset="0"/>
              <a:cs typeface="Arial" pitchFamily="34" charset="0"/>
            </a:endParaRPr>
          </a:p>
          <a:p>
            <a:pPr>
              <a:spcBef>
                <a:spcPct val="0"/>
              </a:spcBef>
              <a:defRPr/>
            </a:pPr>
            <a:r>
              <a:rPr lang="en-GB" sz="2200" dirty="0">
                <a:solidFill>
                  <a:srgbClr val="000090"/>
                </a:solidFill>
                <a:latin typeface="Comic Sans MS" panose="030F0702030302020204" pitchFamily="66" charset="0"/>
                <a:cs typeface="Arial" pitchFamily="34" charset="0"/>
              </a:rPr>
              <a:t>Everybody is aware of </a:t>
            </a:r>
          </a:p>
          <a:p>
            <a:pPr lvl="1">
              <a:spcBef>
                <a:spcPct val="0"/>
              </a:spcBef>
              <a:defRPr/>
            </a:pPr>
            <a:r>
              <a:rPr lang="en-GB" sz="1800" dirty="0">
                <a:solidFill>
                  <a:srgbClr val="000090"/>
                </a:solidFill>
                <a:latin typeface="Comic Sans MS" panose="030F0702030302020204" pitchFamily="66" charset="0"/>
                <a:cs typeface="Arial" pitchFamily="34" charset="0"/>
              </a:rPr>
              <a:t>impact on schedule </a:t>
            </a:r>
          </a:p>
          <a:p>
            <a:pPr lvl="1">
              <a:spcBef>
                <a:spcPct val="0"/>
              </a:spcBef>
              <a:defRPr/>
            </a:pPr>
            <a:r>
              <a:rPr lang="en-GB" sz="1800" dirty="0">
                <a:solidFill>
                  <a:srgbClr val="000090"/>
                </a:solidFill>
                <a:latin typeface="Comic Sans MS" panose="030F0702030302020204" pitchFamily="66" charset="0"/>
                <a:cs typeface="Arial" pitchFamily="34" charset="0"/>
              </a:rPr>
              <a:t>outcomes of project</a:t>
            </a:r>
          </a:p>
          <a:p>
            <a:pPr>
              <a:defRPr/>
            </a:pPr>
            <a:endParaRPr lang="en-GB" sz="2300" dirty="0">
              <a:latin typeface="Arial" pitchFamily="34" charset="0"/>
              <a:cs typeface="Arial" pitchFamily="34" charset="0"/>
            </a:endParaRPr>
          </a:p>
        </p:txBody>
      </p:sp>
      <p:grpSp>
        <p:nvGrpSpPr>
          <p:cNvPr id="5" name="Group 4"/>
          <p:cNvGrpSpPr/>
          <p:nvPr/>
        </p:nvGrpSpPr>
        <p:grpSpPr>
          <a:xfrm>
            <a:off x="5867396" y="1283470"/>
            <a:ext cx="2710547" cy="5268892"/>
            <a:chOff x="4965094" y="1554238"/>
            <a:chExt cx="2710547" cy="5268892"/>
          </a:xfrm>
        </p:grpSpPr>
        <p:sp>
          <p:nvSpPr>
            <p:cNvPr id="4" name="Right Arrow 3"/>
            <p:cNvSpPr/>
            <p:nvPr/>
          </p:nvSpPr>
          <p:spPr>
            <a:xfrm>
              <a:off x="6452810" y="2775856"/>
              <a:ext cx="393095" cy="15179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Elbow Connector 5"/>
            <p:cNvCxnSpPr/>
            <p:nvPr/>
          </p:nvCxnSpPr>
          <p:spPr>
            <a:xfrm rot="5400000" flipH="1" flipV="1">
              <a:off x="4895548" y="2246691"/>
              <a:ext cx="931333" cy="69547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ouble Wave 1"/>
            <p:cNvSpPr/>
            <p:nvPr/>
          </p:nvSpPr>
          <p:spPr>
            <a:xfrm>
              <a:off x="4965094" y="3060095"/>
              <a:ext cx="1487715" cy="914400"/>
            </a:xfrm>
            <a:prstGeom prst="double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Original plan</a:t>
              </a:r>
            </a:p>
          </p:txBody>
        </p:sp>
        <p:cxnSp>
          <p:nvCxnSpPr>
            <p:cNvPr id="13" name="Elbow Connector 12"/>
            <p:cNvCxnSpPr/>
            <p:nvPr/>
          </p:nvCxnSpPr>
          <p:spPr>
            <a:xfrm flipV="1">
              <a:off x="5256591" y="2327124"/>
              <a:ext cx="1401840" cy="73297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6065762" y="2042884"/>
              <a:ext cx="1609879" cy="106559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Curved Right Arrow 17"/>
            <p:cNvSpPr/>
            <p:nvPr/>
          </p:nvSpPr>
          <p:spPr>
            <a:xfrm rot="19207247">
              <a:off x="5355250" y="4045858"/>
              <a:ext cx="1070430" cy="185057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5188857" y="1554238"/>
              <a:ext cx="1916585" cy="369332"/>
            </a:xfrm>
            <a:prstGeom prst="rect">
              <a:avLst/>
            </a:prstGeom>
            <a:noFill/>
          </p:spPr>
          <p:txBody>
            <a:bodyPr wrap="none" rtlCol="0">
              <a:spAutoFit/>
            </a:bodyPr>
            <a:lstStyle/>
            <a:p>
              <a:r>
                <a:rPr lang="en-US" dirty="0"/>
                <a:t>Additional ideas!!!</a:t>
              </a:r>
            </a:p>
          </p:txBody>
        </p:sp>
        <p:sp>
          <p:nvSpPr>
            <p:cNvPr id="27" name="Curved Right Arrow 26"/>
            <p:cNvSpPr/>
            <p:nvPr/>
          </p:nvSpPr>
          <p:spPr>
            <a:xfrm rot="19207247">
              <a:off x="6274941" y="3857895"/>
              <a:ext cx="1070430" cy="296523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4349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9884" y="333376"/>
            <a:ext cx="9144000" cy="792616"/>
          </a:xfrm>
        </p:spPr>
        <p:txBody>
          <a:bodyPr>
            <a:noAutofit/>
          </a:bodyPr>
          <a:lstStyle/>
          <a:p>
            <a:pPr algn="ctr"/>
            <a:r>
              <a:rPr lang="en-GB" b="1" dirty="0">
                <a:solidFill>
                  <a:srgbClr val="000090"/>
                </a:solidFill>
                <a:latin typeface="Comic Sans MS"/>
                <a:cs typeface="Comic Sans MS"/>
              </a:rPr>
              <a:t>The reality of research</a:t>
            </a:r>
          </a:p>
        </p:txBody>
      </p:sp>
      <p:sp>
        <p:nvSpPr>
          <p:cNvPr id="49155" name="TextBox 3"/>
          <p:cNvSpPr txBox="1">
            <a:spLocks noChangeArrowheads="1"/>
          </p:cNvSpPr>
          <p:nvPr/>
        </p:nvSpPr>
        <p:spPr bwMode="auto">
          <a:xfrm>
            <a:off x="309563" y="1379992"/>
            <a:ext cx="4813526" cy="4909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pPr>
              <a:buFontTx/>
              <a:buChar char="•"/>
            </a:pPr>
            <a:r>
              <a:rPr lang="en-GB" sz="2400" dirty="0">
                <a:solidFill>
                  <a:srgbClr val="000090"/>
                </a:solidFill>
                <a:latin typeface="Comic Sans MS" panose="030F0702030302020204" pitchFamily="66" charset="0"/>
              </a:rPr>
              <a:t>Things go wrong!</a:t>
            </a:r>
          </a:p>
          <a:p>
            <a:pPr>
              <a:buFontTx/>
              <a:buChar char="•"/>
            </a:pPr>
            <a:endParaRPr lang="en-GB" sz="2400" dirty="0">
              <a:solidFill>
                <a:srgbClr val="000090"/>
              </a:solidFill>
              <a:latin typeface="Comic Sans MS" panose="030F0702030302020204" pitchFamily="66" charset="0"/>
            </a:endParaRPr>
          </a:p>
          <a:p>
            <a:pPr>
              <a:buFontTx/>
              <a:buChar char="•"/>
            </a:pPr>
            <a:r>
              <a:rPr lang="en-GB" sz="2400" dirty="0">
                <a:solidFill>
                  <a:srgbClr val="000090"/>
                </a:solidFill>
                <a:latin typeface="Comic Sans MS" panose="030F0702030302020204" pitchFamily="66" charset="0"/>
              </a:rPr>
              <a:t>The direction of your research may change based on your results</a:t>
            </a:r>
          </a:p>
          <a:p>
            <a:pPr>
              <a:buFontTx/>
              <a:buChar char="•"/>
            </a:pPr>
            <a:endParaRPr lang="en-GB" sz="2400" dirty="0">
              <a:solidFill>
                <a:srgbClr val="000090"/>
              </a:solidFill>
              <a:latin typeface="Comic Sans MS" panose="030F0702030302020204" pitchFamily="66" charset="0"/>
            </a:endParaRPr>
          </a:p>
          <a:p>
            <a:pPr>
              <a:buFontTx/>
              <a:buChar char="•"/>
            </a:pPr>
            <a:r>
              <a:rPr lang="en-GB" sz="2400" dirty="0">
                <a:solidFill>
                  <a:srgbClr val="000090"/>
                </a:solidFill>
                <a:latin typeface="Comic Sans MS" panose="030F0702030302020204" pitchFamily="66" charset="0"/>
              </a:rPr>
              <a:t>New data emerges from your research field</a:t>
            </a:r>
          </a:p>
          <a:p>
            <a:endParaRPr lang="en-GB" sz="2800" dirty="0">
              <a:solidFill>
                <a:srgbClr val="000090"/>
              </a:solidFill>
              <a:latin typeface="Arial" charset="0"/>
            </a:endParaRPr>
          </a:p>
          <a:p>
            <a:endParaRPr lang="en-GB" sz="3100" dirty="0">
              <a:solidFill>
                <a:srgbClr val="000090"/>
              </a:solidFill>
              <a:latin typeface="Arial" charset="0"/>
            </a:endParaRPr>
          </a:p>
          <a:p>
            <a:endParaRPr lang="en-GB" sz="3100" dirty="0">
              <a:latin typeface="Arial" charset="0"/>
            </a:endParaRPr>
          </a:p>
          <a:p>
            <a:endParaRPr lang="en-GB" sz="3100" dirty="0">
              <a:latin typeface="Arial" charset="0"/>
            </a:endParaRPr>
          </a:p>
        </p:txBody>
      </p:sp>
      <p:sp>
        <p:nvSpPr>
          <p:cNvPr id="49156" name="Rectangle 5"/>
          <p:cNvSpPr>
            <a:spLocks noChangeArrowheads="1"/>
          </p:cNvSpPr>
          <p:nvPr/>
        </p:nvSpPr>
        <p:spPr bwMode="auto">
          <a:xfrm>
            <a:off x="515938" y="5041446"/>
            <a:ext cx="7888741" cy="114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p>
            <a:pPr algn="ctr"/>
            <a:r>
              <a:rPr lang="en-GB" sz="3400" dirty="0">
                <a:solidFill>
                  <a:srgbClr val="000090"/>
                </a:solidFill>
                <a:latin typeface="Comic Sans MS" panose="030F0702030302020204" pitchFamily="66" charset="0"/>
              </a:rPr>
              <a:t>Your project plan must anticipate all of this and more…</a:t>
            </a:r>
          </a:p>
        </p:txBody>
      </p:sp>
      <p:pic>
        <p:nvPicPr>
          <p:cNvPr id="49157" name="Picture 9" descr="http://3.bp.blogspot.com/-OLvXphvHTWM/TWxPFHE8u8I/AAAAAAAAAFg/A5a-xHUjnJg/s400/lab%2Baccident.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101546" y="1270000"/>
            <a:ext cx="3694339" cy="2832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4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667884" y="206376"/>
            <a:ext cx="8476116" cy="792616"/>
          </a:xfrm>
        </p:spPr>
        <p:txBody>
          <a:bodyPr/>
          <a:lstStyle/>
          <a:p>
            <a:pPr eaLnBrk="1" hangingPunct="1"/>
            <a:r>
              <a:rPr lang="en-GB" sz="3600" b="1" dirty="0">
                <a:solidFill>
                  <a:srgbClr val="000090"/>
                </a:solidFill>
                <a:latin typeface="Comic Sans MS"/>
                <a:cs typeface="Comic Sans MS"/>
              </a:rPr>
              <a:t>Risk analysis: What could go wrong?</a:t>
            </a:r>
          </a:p>
        </p:txBody>
      </p:sp>
      <p:pic>
        <p:nvPicPr>
          <p:cNvPr id="5120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322" y="2840491"/>
            <a:ext cx="6752545" cy="346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3"/>
          <p:cNvSpPr txBox="1">
            <a:spLocks noChangeArrowheads="1"/>
          </p:cNvSpPr>
          <p:nvPr/>
        </p:nvSpPr>
        <p:spPr bwMode="auto">
          <a:xfrm>
            <a:off x="254567" y="1291545"/>
            <a:ext cx="8228920" cy="1548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pPr marL="342405" indent="-342405">
              <a:spcBef>
                <a:spcPct val="0"/>
              </a:spcBef>
              <a:spcAft>
                <a:spcPct val="20000"/>
              </a:spcAft>
              <a:buFontTx/>
              <a:buChar char="•"/>
            </a:pPr>
            <a:r>
              <a:rPr lang="en-GB" sz="2600" dirty="0">
                <a:latin typeface="Comic Sans MS" panose="030F0702030302020204" pitchFamily="66" charset="0"/>
              </a:rPr>
              <a:t>Identify the risks then prioritise them</a:t>
            </a:r>
          </a:p>
          <a:p>
            <a:pPr marL="342405" indent="-342405">
              <a:spcBef>
                <a:spcPct val="0"/>
              </a:spcBef>
              <a:spcAft>
                <a:spcPct val="20000"/>
              </a:spcAft>
              <a:buFontTx/>
              <a:buChar char="•"/>
            </a:pPr>
            <a:r>
              <a:rPr lang="en-GB" sz="2600" dirty="0">
                <a:latin typeface="Comic Sans MS" panose="030F0702030302020204" pitchFamily="66" charset="0"/>
              </a:rPr>
              <a:t>Probability – how likely is it to happen</a:t>
            </a:r>
          </a:p>
          <a:p>
            <a:pPr marL="342405" indent="-342405">
              <a:spcBef>
                <a:spcPct val="0"/>
              </a:spcBef>
              <a:spcAft>
                <a:spcPct val="20000"/>
              </a:spcAft>
              <a:buFontTx/>
              <a:buChar char="•"/>
            </a:pPr>
            <a:r>
              <a:rPr lang="en-GB" sz="2600" dirty="0">
                <a:latin typeface="Comic Sans MS" panose="030F0702030302020204" pitchFamily="66" charset="0"/>
              </a:rPr>
              <a:t>Impact – how serious is it?</a:t>
            </a:r>
            <a:endParaRPr lang="en-US" sz="2600" dirty="0">
              <a:latin typeface="Comic Sans MS" panose="030F0702030302020204" pitchFamily="66" charset="0"/>
            </a:endParaRPr>
          </a:p>
          <a:p>
            <a:pPr marL="342405" indent="-342405">
              <a:spcBef>
                <a:spcPct val="20000"/>
              </a:spcBef>
              <a:spcAft>
                <a:spcPct val="20000"/>
              </a:spcAft>
              <a:buFontTx/>
              <a:buChar char="•"/>
            </a:pPr>
            <a:endParaRPr lang="en-GB" sz="2600" dirty="0">
              <a:latin typeface="Arial" charset="0"/>
            </a:endParaRPr>
          </a:p>
        </p:txBody>
      </p:sp>
      <p:sp>
        <p:nvSpPr>
          <p:cNvPr id="51205" name="Rectangle 4"/>
          <p:cNvSpPr>
            <a:spLocks noChangeArrowheads="1"/>
          </p:cNvSpPr>
          <p:nvPr/>
        </p:nvSpPr>
        <p:spPr bwMode="auto">
          <a:xfrm>
            <a:off x="572635" y="699635"/>
            <a:ext cx="5553982" cy="617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290" tIns="32645" rIns="65290" bIns="32645" anchor="ctr"/>
          <a:lstStyle/>
          <a:p>
            <a:pPr defTabSz="912703">
              <a:spcBef>
                <a:spcPct val="0"/>
              </a:spcBef>
            </a:pPr>
            <a:endParaRPr lang="en-GB" sz="2400"/>
          </a:p>
        </p:txBody>
      </p:sp>
      <p:sp>
        <p:nvSpPr>
          <p:cNvPr id="51206" name="Rectangle 5"/>
          <p:cNvSpPr>
            <a:spLocks noChangeArrowheads="1"/>
          </p:cNvSpPr>
          <p:nvPr/>
        </p:nvSpPr>
        <p:spPr bwMode="auto">
          <a:xfrm>
            <a:off x="763134" y="1472974"/>
            <a:ext cx="5551714" cy="2939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290" tIns="32645" rIns="65290" bIns="32645"/>
          <a:lstStyle/>
          <a:p>
            <a:pPr marL="341272" indent="-341272" defTabSz="912703">
              <a:spcBef>
                <a:spcPct val="0"/>
              </a:spcBef>
              <a:spcAft>
                <a:spcPct val="20000"/>
              </a:spcAft>
              <a:buFontTx/>
              <a:buChar char="•"/>
            </a:pPr>
            <a:endParaRPr lang="en-GB">
              <a:latin typeface="Times New Roman" charset="0"/>
            </a:endParaRPr>
          </a:p>
        </p:txBody>
      </p:sp>
      <p:sp>
        <p:nvSpPr>
          <p:cNvPr id="51207" name="Text Box 21"/>
          <p:cNvSpPr txBox="1">
            <a:spLocks noChangeArrowheads="1"/>
          </p:cNvSpPr>
          <p:nvPr/>
        </p:nvSpPr>
        <p:spPr bwMode="auto">
          <a:xfrm>
            <a:off x="3853412" y="6009743"/>
            <a:ext cx="670640" cy="281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txBody>
          <a:bodyPr wrap="none" lIns="65290" tIns="32645" rIns="65290" bIns="32645" anchor="ctr">
            <a:spAutoFit/>
          </a:bodyPr>
          <a:lstStyle>
            <a:lvl1pPr defTabSz="911225">
              <a:defRPr sz="2500">
                <a:solidFill>
                  <a:schemeClr val="tx1"/>
                </a:solidFill>
                <a:latin typeface="Times New Roman" charset="0"/>
                <a:ea typeface="ＭＳ Ｐゴシック" charset="0"/>
              </a:defRPr>
            </a:lvl1pPr>
            <a:lvl2pPr marL="742950" indent="-285750" defTabSz="911225">
              <a:defRPr sz="2500">
                <a:solidFill>
                  <a:schemeClr val="tx1"/>
                </a:solidFill>
                <a:latin typeface="Times New Roman" charset="0"/>
                <a:ea typeface="ＭＳ Ｐゴシック" charset="0"/>
              </a:defRPr>
            </a:lvl2pPr>
            <a:lvl3pPr marL="1143000" indent="-228600" defTabSz="911225">
              <a:defRPr sz="2500">
                <a:solidFill>
                  <a:schemeClr val="tx1"/>
                </a:solidFill>
                <a:latin typeface="Times New Roman" charset="0"/>
                <a:ea typeface="ＭＳ Ｐゴシック" charset="0"/>
              </a:defRPr>
            </a:lvl3pPr>
            <a:lvl4pPr marL="1600200" indent="-228600" defTabSz="911225">
              <a:defRPr sz="2500">
                <a:solidFill>
                  <a:schemeClr val="tx1"/>
                </a:solidFill>
                <a:latin typeface="Times New Roman" charset="0"/>
                <a:ea typeface="ＭＳ Ｐゴシック" charset="0"/>
              </a:defRPr>
            </a:lvl4pPr>
            <a:lvl5pPr marL="2057400" indent="-228600" defTabSz="911225">
              <a:defRPr sz="2500">
                <a:solidFill>
                  <a:schemeClr val="tx1"/>
                </a:solidFill>
                <a:latin typeface="Times New Roman" charset="0"/>
                <a:ea typeface="ＭＳ Ｐゴシック" charset="0"/>
              </a:defRPr>
            </a:lvl5pPr>
            <a:lvl6pPr marL="2514600" indent="-228600" defTabSz="911225" eaLnBrk="0" hangingPunct="0">
              <a:defRPr sz="2500">
                <a:solidFill>
                  <a:schemeClr val="tx1"/>
                </a:solidFill>
                <a:latin typeface="Times New Roman" charset="0"/>
                <a:ea typeface="ＭＳ Ｐゴシック" charset="0"/>
              </a:defRPr>
            </a:lvl6pPr>
            <a:lvl7pPr marL="2971800" indent="-228600" defTabSz="911225" eaLnBrk="0" hangingPunct="0">
              <a:defRPr sz="2500">
                <a:solidFill>
                  <a:schemeClr val="tx1"/>
                </a:solidFill>
                <a:latin typeface="Times New Roman" charset="0"/>
                <a:ea typeface="ＭＳ Ｐゴシック" charset="0"/>
              </a:defRPr>
            </a:lvl7pPr>
            <a:lvl8pPr marL="3429000" indent="-228600" defTabSz="911225" eaLnBrk="0" hangingPunct="0">
              <a:defRPr sz="2500">
                <a:solidFill>
                  <a:schemeClr val="tx1"/>
                </a:solidFill>
                <a:latin typeface="Times New Roman" charset="0"/>
                <a:ea typeface="ＭＳ Ｐゴシック" charset="0"/>
              </a:defRPr>
            </a:lvl8pPr>
            <a:lvl9pPr marL="3886200" indent="-228600" defTabSz="911225" eaLnBrk="0" hangingPunct="0">
              <a:defRPr sz="2500">
                <a:solidFill>
                  <a:schemeClr val="tx1"/>
                </a:solidFill>
                <a:latin typeface="Times New Roman" charset="0"/>
                <a:ea typeface="ＭＳ Ｐゴシック" charset="0"/>
              </a:defRPr>
            </a:lvl9pPr>
          </a:lstStyle>
          <a:p>
            <a:pPr algn="ctr" eaLnBrk="0" hangingPunct="0">
              <a:spcBef>
                <a:spcPct val="0"/>
              </a:spcBef>
            </a:pPr>
            <a:r>
              <a:rPr lang="en-US" sz="1400">
                <a:latin typeface="Arial" charset="0"/>
              </a:rPr>
              <a:t>Impact</a:t>
            </a:r>
          </a:p>
        </p:txBody>
      </p:sp>
      <p:sp>
        <p:nvSpPr>
          <p:cNvPr id="51208" name="TextBox 8"/>
          <p:cNvSpPr txBox="1">
            <a:spLocks noChangeArrowheads="1"/>
          </p:cNvSpPr>
          <p:nvPr/>
        </p:nvSpPr>
        <p:spPr bwMode="auto">
          <a:xfrm>
            <a:off x="2845027" y="5936117"/>
            <a:ext cx="3048000" cy="3385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1600">
                <a:latin typeface="Arial" charset="0"/>
              </a:rPr>
              <a:t>Impact</a:t>
            </a:r>
          </a:p>
        </p:txBody>
      </p:sp>
      <p:sp>
        <p:nvSpPr>
          <p:cNvPr id="51209" name="TextBox 9"/>
          <p:cNvSpPr txBox="1">
            <a:spLocks noChangeArrowheads="1"/>
          </p:cNvSpPr>
          <p:nvPr/>
        </p:nvSpPr>
        <p:spPr bwMode="auto">
          <a:xfrm rot="-5400000">
            <a:off x="423523" y="3970702"/>
            <a:ext cx="2127250" cy="3385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1600">
                <a:latin typeface="Arial" charset="0"/>
              </a:rPr>
              <a:t>Probability</a:t>
            </a:r>
          </a:p>
        </p:txBody>
      </p:sp>
      <p:sp>
        <p:nvSpPr>
          <p:cNvPr id="51210" name="Rectangle 10"/>
          <p:cNvSpPr>
            <a:spLocks noChangeArrowheads="1"/>
          </p:cNvSpPr>
          <p:nvPr/>
        </p:nvSpPr>
        <p:spPr bwMode="auto">
          <a:xfrm>
            <a:off x="2888117" y="4151313"/>
            <a:ext cx="826634" cy="36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429" tIns="45715" rIns="91429" bIns="45715">
            <a:spAutoFit/>
          </a:bodyPr>
          <a:lstStyle/>
          <a:p>
            <a:endParaRPr lang="en-GB"/>
          </a:p>
        </p:txBody>
      </p:sp>
      <p:sp>
        <p:nvSpPr>
          <p:cNvPr id="51211" name="Rectangle 11"/>
          <p:cNvSpPr>
            <a:spLocks noChangeArrowheads="1"/>
          </p:cNvSpPr>
          <p:nvPr/>
        </p:nvSpPr>
        <p:spPr bwMode="auto">
          <a:xfrm>
            <a:off x="5428116" y="536348"/>
            <a:ext cx="1060223" cy="36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429" tIns="45715" rIns="91429" bIns="45715">
            <a:spAutoFit/>
          </a:bodyPr>
          <a:lstStyle/>
          <a:p>
            <a:endParaRPr lang="en-GB"/>
          </a:p>
        </p:txBody>
      </p:sp>
      <p:sp>
        <p:nvSpPr>
          <p:cNvPr id="51212" name="Rectangle 12"/>
          <p:cNvSpPr>
            <a:spLocks noChangeArrowheads="1"/>
          </p:cNvSpPr>
          <p:nvPr/>
        </p:nvSpPr>
        <p:spPr bwMode="auto">
          <a:xfrm>
            <a:off x="2901724" y="4600349"/>
            <a:ext cx="813026" cy="369661"/>
          </a:xfrm>
          <a:prstGeom prst="rect">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lIns="91429" tIns="45715" rIns="91429" bIns="45715">
            <a:spAutoFit/>
          </a:bodyPr>
          <a:lstStyle/>
          <a:p>
            <a:endParaRPr lang="en-GB"/>
          </a:p>
        </p:txBody>
      </p:sp>
      <p:sp>
        <p:nvSpPr>
          <p:cNvPr id="51213" name="TextBox 13"/>
          <p:cNvSpPr txBox="1">
            <a:spLocks noChangeArrowheads="1"/>
          </p:cNvSpPr>
          <p:nvPr/>
        </p:nvSpPr>
        <p:spPr bwMode="auto">
          <a:xfrm>
            <a:off x="3150054" y="4397375"/>
            <a:ext cx="362946" cy="477044"/>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a:latin typeface="Arial" charset="0"/>
              </a:rPr>
              <a:t>4</a:t>
            </a:r>
          </a:p>
        </p:txBody>
      </p:sp>
      <p:sp>
        <p:nvSpPr>
          <p:cNvPr id="16" name="TextBox 15"/>
          <p:cNvSpPr txBox="1">
            <a:spLocks noChangeArrowheads="1"/>
          </p:cNvSpPr>
          <p:nvPr/>
        </p:nvSpPr>
        <p:spPr bwMode="auto">
          <a:xfrm flipH="1">
            <a:off x="5282974" y="5573259"/>
            <a:ext cx="4078741" cy="892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2600" dirty="0">
                <a:solidFill>
                  <a:srgbClr val="FF0000"/>
                </a:solidFill>
                <a:latin typeface="Comic Sans MS" panose="030F0702030302020204" pitchFamily="66" charset="0"/>
              </a:rPr>
              <a:t>Minimise, eliminate or have a contingency</a:t>
            </a:r>
          </a:p>
        </p:txBody>
      </p:sp>
    </p:spTree>
    <p:extLst>
      <p:ext uri="{BB962C8B-B14F-4D97-AF65-F5344CB8AC3E}">
        <p14:creationId xmlns:p14="http://schemas.microsoft.com/office/powerpoint/2010/main" val="288199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lgn="ctr" eaLnBrk="1" hangingPunct="1"/>
            <a:r>
              <a:rPr lang="en-GB" sz="3200" b="1" dirty="0">
                <a:solidFill>
                  <a:srgbClr val="000090"/>
                </a:solidFill>
                <a:latin typeface="Comic Sans MS" panose="030F0702030302020204" pitchFamily="66" charset="0"/>
              </a:rPr>
              <a:t>Struggling to develop a plan?</a:t>
            </a:r>
          </a:p>
        </p:txBody>
      </p:sp>
      <p:sp>
        <p:nvSpPr>
          <p:cNvPr id="52227" name="Rectangle 3"/>
          <p:cNvSpPr>
            <a:spLocks noGrp="1" noChangeArrowheads="1"/>
          </p:cNvSpPr>
          <p:nvPr>
            <p:ph type="body" idx="1"/>
          </p:nvPr>
        </p:nvSpPr>
        <p:spPr>
          <a:xfrm>
            <a:off x="0" y="1517468"/>
            <a:ext cx="8156349" cy="4281714"/>
          </a:xfrm>
        </p:spPr>
        <p:txBody>
          <a:bodyPr>
            <a:normAutofit/>
          </a:bodyPr>
          <a:lstStyle/>
          <a:p>
            <a:pPr lvl="1" eaLnBrk="1" hangingPunct="1">
              <a:buFontTx/>
              <a:buNone/>
            </a:pPr>
            <a:r>
              <a:rPr lang="en-GB" sz="2200" dirty="0">
                <a:latin typeface="Comic Sans MS" panose="030F0702030302020204" pitchFamily="66" charset="0"/>
              </a:rPr>
              <a:t>This can suggest:</a:t>
            </a:r>
          </a:p>
          <a:p>
            <a:pPr lvl="1" eaLnBrk="1" hangingPunct="1">
              <a:buFont typeface="Arial" charset="0"/>
              <a:buChar char="•"/>
            </a:pPr>
            <a:r>
              <a:rPr lang="en-GB" sz="2200" dirty="0">
                <a:latin typeface="Comic Sans MS" panose="030F0702030302020204" pitchFamily="66" charset="0"/>
              </a:rPr>
              <a:t>Your project objectives are unclear  </a:t>
            </a:r>
          </a:p>
          <a:p>
            <a:pPr lvl="1" eaLnBrk="1" hangingPunct="1">
              <a:buFont typeface="Arial" charset="0"/>
              <a:buChar char="•"/>
            </a:pPr>
            <a:r>
              <a:rPr lang="en-GB" sz="2200" dirty="0">
                <a:latin typeface="Comic Sans MS" panose="030F0702030302020204" pitchFamily="66" charset="0"/>
              </a:rPr>
              <a:t>You’re not convinced about the project</a:t>
            </a:r>
          </a:p>
          <a:p>
            <a:pPr lvl="1" eaLnBrk="1" hangingPunct="1">
              <a:buFont typeface="Arial" charset="0"/>
              <a:buChar char="•"/>
            </a:pPr>
            <a:r>
              <a:rPr lang="en-GB" sz="2200" dirty="0">
                <a:latin typeface="Comic Sans MS" panose="030F0702030302020204" pitchFamily="66" charset="0"/>
              </a:rPr>
              <a:t>The project is too large</a:t>
            </a:r>
          </a:p>
          <a:p>
            <a:pPr lvl="1" eaLnBrk="1" hangingPunct="1">
              <a:buFont typeface="Arial" charset="0"/>
              <a:buChar char="•"/>
            </a:pPr>
            <a:r>
              <a:rPr lang="en-GB" sz="2200" dirty="0">
                <a:latin typeface="Comic Sans MS" panose="030F0702030302020204" pitchFamily="66" charset="0"/>
              </a:rPr>
              <a:t>Unsure of your responsibilities</a:t>
            </a:r>
          </a:p>
          <a:p>
            <a:pPr lvl="1" eaLnBrk="1" hangingPunct="1">
              <a:buFont typeface="Arial" charset="0"/>
              <a:buChar char="•"/>
            </a:pPr>
            <a:r>
              <a:rPr lang="en-GB" sz="2200" dirty="0">
                <a:latin typeface="Comic Sans MS" panose="030F0702030302020204" pitchFamily="66" charset="0"/>
              </a:rPr>
              <a:t>Need additional support or experience</a:t>
            </a:r>
          </a:p>
          <a:p>
            <a:pPr lvl="1" eaLnBrk="1" hangingPunct="1">
              <a:buFont typeface="Arial" charset="0"/>
              <a:buChar char="•"/>
            </a:pPr>
            <a:endParaRPr lang="en-GB" sz="2200" dirty="0">
              <a:latin typeface="Comic Sans MS" panose="030F0702030302020204" pitchFamily="66" charset="0"/>
            </a:endParaRPr>
          </a:p>
          <a:p>
            <a:pPr marL="457200" lvl="1" indent="0" eaLnBrk="1" hangingPunct="1">
              <a:buNone/>
            </a:pPr>
            <a:r>
              <a:rPr lang="en-GB" sz="2200" dirty="0">
                <a:latin typeface="Comic Sans MS" panose="030F0702030302020204" pitchFamily="66" charset="0"/>
              </a:rPr>
              <a:t>So</a:t>
            </a:r>
          </a:p>
          <a:p>
            <a:pPr lvl="1" eaLnBrk="1" hangingPunct="1">
              <a:buFont typeface="Arial" charset="0"/>
              <a:buChar char="•"/>
            </a:pPr>
            <a:r>
              <a:rPr lang="en-GB" sz="2200" i="1" dirty="0">
                <a:latin typeface="Comic Sans MS" panose="030F0702030302020204" pitchFamily="66" charset="0"/>
              </a:rPr>
              <a:t>Increase resources and engage your whole team</a:t>
            </a:r>
          </a:p>
          <a:p>
            <a:pPr lvl="1" eaLnBrk="1" hangingPunct="1">
              <a:buFont typeface="Arial" charset="0"/>
              <a:buChar char="•"/>
            </a:pPr>
            <a:endParaRPr lang="en-GB" sz="2400" dirty="0">
              <a:latin typeface="Arial" charset="0"/>
            </a:endParaRPr>
          </a:p>
          <a:p>
            <a:pPr lvl="1" eaLnBrk="1" hangingPunct="1">
              <a:buFont typeface="Arial" charset="0"/>
              <a:buChar char="•"/>
            </a:pPr>
            <a:endParaRPr lang="en-GB" sz="2400" dirty="0">
              <a:latin typeface="Arial" charset="0"/>
            </a:endParaRPr>
          </a:p>
          <a:p>
            <a:pPr lvl="1" eaLnBrk="1" hangingPunct="1">
              <a:buFont typeface="Arial" charset="0"/>
              <a:buChar char="•"/>
            </a:pPr>
            <a:endParaRPr lang="en-GB" sz="2400" dirty="0">
              <a:latin typeface="Arial" charset="0"/>
            </a:endParaRPr>
          </a:p>
          <a:p>
            <a:pPr lvl="1" eaLnBrk="1" hangingPunct="1">
              <a:buFont typeface="Arial" charset="0"/>
              <a:buChar char="•"/>
            </a:pPr>
            <a:endParaRPr lang="en-GB" sz="2400" dirty="0">
              <a:latin typeface="Arial" charset="0"/>
            </a:endParaRPr>
          </a:p>
          <a:p>
            <a:pPr eaLnBrk="1" hangingPunct="1"/>
            <a:endParaRPr lang="en-GB" sz="2400" dirty="0">
              <a:latin typeface="Arial" charset="0"/>
            </a:endParaRPr>
          </a:p>
        </p:txBody>
      </p:sp>
      <p:pic>
        <p:nvPicPr>
          <p:cNvPr id="52228" name="Picture 3" descr="team-wor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8170" y="1974984"/>
            <a:ext cx="2981099" cy="2867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56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n-GB" sz="3200" b="1" dirty="0">
                <a:solidFill>
                  <a:srgbClr val="000090"/>
                </a:solidFill>
                <a:latin typeface="Comic Sans MS" panose="030F0702030302020204" pitchFamily="66" charset="0"/>
              </a:rPr>
              <a:t>How will you monitor progress?</a:t>
            </a:r>
          </a:p>
        </p:txBody>
      </p:sp>
      <p:sp>
        <p:nvSpPr>
          <p:cNvPr id="33795" name="Rectangle 3"/>
          <p:cNvSpPr>
            <a:spLocks noGrp="1" noChangeArrowheads="1"/>
          </p:cNvSpPr>
          <p:nvPr>
            <p:ph type="body" idx="1"/>
          </p:nvPr>
        </p:nvSpPr>
        <p:spPr>
          <a:xfrm>
            <a:off x="456746" y="1728761"/>
            <a:ext cx="8230054" cy="4281714"/>
          </a:xfrm>
          <a:solidFill>
            <a:schemeClr val="bg1"/>
          </a:solidFill>
        </p:spPr>
        <p:txBody>
          <a:bodyPr>
            <a:normAutofit fontScale="85000" lnSpcReduction="20000"/>
          </a:bodyPr>
          <a:lstStyle/>
          <a:p>
            <a:pPr eaLnBrk="1" hangingPunct="1"/>
            <a:r>
              <a:rPr lang="en-GB" sz="2400" dirty="0">
                <a:latin typeface="Comic Sans MS" panose="030F0702030302020204" pitchFamily="66" charset="0"/>
              </a:rPr>
              <a:t>Decide on an appropriate communication/monitoring system (type and frequency)</a:t>
            </a:r>
          </a:p>
          <a:p>
            <a:pPr lvl="1" eaLnBrk="1" hangingPunct="1"/>
            <a:r>
              <a:rPr lang="en-GB" sz="2400" dirty="0">
                <a:latin typeface="Comic Sans MS" panose="030F0702030302020204" pitchFamily="66" charset="0"/>
              </a:rPr>
              <a:t>steering group meetings</a:t>
            </a:r>
          </a:p>
          <a:p>
            <a:pPr lvl="1" eaLnBrk="1" hangingPunct="1"/>
            <a:r>
              <a:rPr lang="en-GB" sz="2400" dirty="0">
                <a:latin typeface="Comic Sans MS" panose="030F0702030302020204" pitchFamily="66" charset="0"/>
              </a:rPr>
              <a:t>regular project team meetings</a:t>
            </a:r>
          </a:p>
          <a:p>
            <a:pPr lvl="1" eaLnBrk="1" hangingPunct="1"/>
            <a:r>
              <a:rPr lang="en-GB" sz="2400" dirty="0">
                <a:latin typeface="Comic Sans MS" panose="030F0702030302020204" pitchFamily="66" charset="0"/>
              </a:rPr>
              <a:t>weekly/monthly updates (paper or email)</a:t>
            </a:r>
          </a:p>
          <a:p>
            <a:pPr lvl="1" eaLnBrk="1" hangingPunct="1"/>
            <a:endParaRPr lang="en-GB" sz="2400" dirty="0">
              <a:latin typeface="Comic Sans MS" panose="030F0702030302020204" pitchFamily="66" charset="0"/>
            </a:endParaRPr>
          </a:p>
          <a:p>
            <a:pPr eaLnBrk="1" hangingPunct="1"/>
            <a:r>
              <a:rPr lang="en-GB" sz="2400" dirty="0">
                <a:latin typeface="Comic Sans MS" panose="030F0702030302020204" pitchFamily="66" charset="0"/>
              </a:rPr>
              <a:t>Are key milestones being met?</a:t>
            </a:r>
          </a:p>
          <a:p>
            <a:pPr lvl="1" eaLnBrk="1" hangingPunct="1"/>
            <a:r>
              <a:rPr lang="en-GB" sz="2400" dirty="0">
                <a:latin typeface="Comic Sans MS" panose="030F0702030302020204" pitchFamily="66" charset="0"/>
              </a:rPr>
              <a:t>on time?</a:t>
            </a:r>
          </a:p>
          <a:p>
            <a:pPr lvl="1" eaLnBrk="1" hangingPunct="1"/>
            <a:r>
              <a:rPr lang="en-GB" sz="2400" dirty="0">
                <a:latin typeface="Comic Sans MS" panose="030F0702030302020204" pitchFamily="66" charset="0"/>
              </a:rPr>
              <a:t>on budget?</a:t>
            </a:r>
          </a:p>
          <a:p>
            <a:pPr lvl="1" eaLnBrk="1" hangingPunct="1"/>
            <a:r>
              <a:rPr lang="en-GB" sz="2400" dirty="0">
                <a:latin typeface="Comic Sans MS" panose="030F0702030302020204" pitchFamily="66" charset="0"/>
              </a:rPr>
              <a:t>is there a need to reassess plan?</a:t>
            </a:r>
          </a:p>
          <a:p>
            <a:pPr lvl="1" eaLnBrk="1" hangingPunct="1"/>
            <a:endParaRPr lang="en-GB" sz="2400" dirty="0">
              <a:latin typeface="Comic Sans MS" panose="030F0702030302020204" pitchFamily="66" charset="0"/>
            </a:endParaRPr>
          </a:p>
          <a:p>
            <a:pPr eaLnBrk="1" hangingPunct="1">
              <a:spcAft>
                <a:spcPct val="0"/>
              </a:spcAft>
            </a:pPr>
            <a:r>
              <a:rPr lang="en-GB" sz="2900" dirty="0">
                <a:solidFill>
                  <a:srgbClr val="3366FF"/>
                </a:solidFill>
                <a:latin typeface="Comic Sans MS" panose="030F0702030302020204" pitchFamily="66" charset="0"/>
              </a:rPr>
              <a:t>Constant communication and transparency even when things go wrong</a:t>
            </a:r>
          </a:p>
          <a:p>
            <a:pPr lvl="1" eaLnBrk="1" hangingPunct="1"/>
            <a:endParaRPr lang="en-GB" sz="2400" dirty="0">
              <a:latin typeface="Arial" charset="0"/>
            </a:endParaRPr>
          </a:p>
          <a:p>
            <a:pPr lvl="1" eaLnBrk="1" hangingPunct="1"/>
            <a:endParaRPr lang="en-GB" sz="2400" dirty="0">
              <a:latin typeface="Arial" charset="0"/>
            </a:endParaRPr>
          </a:p>
        </p:txBody>
      </p:sp>
    </p:spTree>
    <p:extLst>
      <p:ext uri="{BB962C8B-B14F-4D97-AF65-F5344CB8AC3E}">
        <p14:creationId xmlns:p14="http://schemas.microsoft.com/office/powerpoint/2010/main" val="421805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pPr algn="ctr"/>
            <a:r>
              <a:rPr lang="en-GB" sz="3600" b="1" dirty="0">
                <a:solidFill>
                  <a:srgbClr val="000090"/>
                </a:solidFill>
                <a:latin typeface="Comic Sans MS"/>
                <a:cs typeface="Comic Sans MS"/>
              </a:rPr>
              <a:t>Tips on monitoring</a:t>
            </a:r>
          </a:p>
        </p:txBody>
      </p:sp>
      <p:sp>
        <p:nvSpPr>
          <p:cNvPr id="55299" name="Content Placeholder 2"/>
          <p:cNvSpPr>
            <a:spLocks noGrp="1"/>
          </p:cNvSpPr>
          <p:nvPr>
            <p:ph idx="1"/>
          </p:nvPr>
        </p:nvSpPr>
        <p:spPr>
          <a:xfrm>
            <a:off x="457200" y="1387721"/>
            <a:ext cx="8230054" cy="4661580"/>
          </a:xfrm>
        </p:spPr>
        <p:txBody>
          <a:bodyPr>
            <a:normAutofit fontScale="85000" lnSpcReduction="20000"/>
          </a:bodyPr>
          <a:lstStyle/>
          <a:p>
            <a:r>
              <a:rPr lang="en-US" sz="2300" dirty="0">
                <a:solidFill>
                  <a:srgbClr val="000090"/>
                </a:solidFill>
                <a:latin typeface="Comic Sans MS" panose="030F0702030302020204" pitchFamily="66" charset="0"/>
                <a:cs typeface="Arial" charset="0"/>
              </a:rPr>
              <a:t>Be systematic – evaluate against deadlines</a:t>
            </a: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Identify tasks which are slipping</a:t>
            </a: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Identify areas where additional resources might help</a:t>
            </a: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Identify unexpected conflicts on resources (e.g. lab equipment / technicians)</a:t>
            </a: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Identify critical activities </a:t>
            </a:r>
            <a:r>
              <a:rPr lang="en-US" sz="2300" dirty="0">
                <a:solidFill>
                  <a:srgbClr val="FC30FE"/>
                </a:solidFill>
                <a:latin typeface="Comic Sans MS" panose="030F0702030302020204" pitchFamily="66" charset="0"/>
                <a:cs typeface="Arial" charset="0"/>
              </a:rPr>
              <a:t>and </a:t>
            </a:r>
            <a:r>
              <a:rPr lang="en-US" sz="2300" dirty="0" err="1">
                <a:solidFill>
                  <a:srgbClr val="FC30FE"/>
                </a:solidFill>
                <a:latin typeface="Comic Sans MS" panose="030F0702030302020204" pitchFamily="66" charset="0"/>
                <a:cs typeface="Arial" charset="0"/>
              </a:rPr>
              <a:t>prioritise</a:t>
            </a:r>
            <a:endParaRPr lang="en-US" sz="2300" dirty="0">
              <a:solidFill>
                <a:srgbClr val="FC30FE"/>
              </a:solidFill>
              <a:latin typeface="Comic Sans MS" panose="030F0702030302020204" pitchFamily="66" charset="0"/>
              <a:cs typeface="Arial" charset="0"/>
            </a:endParaRP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Update project plans when things change, and always work with latest version of the plan</a:t>
            </a:r>
          </a:p>
          <a:p>
            <a:endParaRPr lang="en-US" sz="2300" dirty="0">
              <a:solidFill>
                <a:srgbClr val="000090"/>
              </a:solidFill>
              <a:latin typeface="Comic Sans MS" panose="030F0702030302020204" pitchFamily="66" charset="0"/>
              <a:cs typeface="Arial" charset="0"/>
            </a:endParaRPr>
          </a:p>
          <a:p>
            <a:r>
              <a:rPr lang="en-US" sz="2300" dirty="0">
                <a:solidFill>
                  <a:srgbClr val="000090"/>
                </a:solidFill>
                <a:latin typeface="Comic Sans MS" panose="030F0702030302020204" pitchFamily="66" charset="0"/>
                <a:cs typeface="Arial" charset="0"/>
              </a:rPr>
              <a:t>Most importantly </a:t>
            </a:r>
            <a:r>
              <a:rPr lang="en-US" sz="2300" b="1" dirty="0">
                <a:solidFill>
                  <a:srgbClr val="000090"/>
                </a:solidFill>
                <a:latin typeface="Comic Sans MS" panose="030F0702030302020204" pitchFamily="66" charset="0"/>
                <a:cs typeface="Arial" charset="0"/>
              </a:rPr>
              <a:t>BE HONEST</a:t>
            </a:r>
          </a:p>
        </p:txBody>
      </p:sp>
    </p:spTree>
    <p:extLst>
      <p:ext uri="{BB962C8B-B14F-4D97-AF65-F5344CB8AC3E}">
        <p14:creationId xmlns:p14="http://schemas.microsoft.com/office/powerpoint/2010/main" val="310699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05" y="260648"/>
            <a:ext cx="7544519" cy="65994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67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Vitae-Researcher-Development-framework-full-content-graphic-2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331" y="0"/>
            <a:ext cx="686933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827768" y="4797652"/>
            <a:ext cx="86405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6" name="Title 7"/>
          <p:cNvSpPr>
            <a:spLocks noGrp="1"/>
          </p:cNvSpPr>
          <p:nvPr>
            <p:ph type="title"/>
          </p:nvPr>
        </p:nvSpPr>
        <p:spPr>
          <a:xfrm>
            <a:off x="5829114" y="6279696"/>
            <a:ext cx="3394982" cy="578304"/>
          </a:xfrm>
        </p:spPr>
        <p:txBody>
          <a:bodyPr>
            <a:normAutofit fontScale="90000"/>
          </a:bodyPr>
          <a:lstStyle/>
          <a:p>
            <a:r>
              <a:rPr lang="en-GB" sz="2800" dirty="0">
                <a:latin typeface="Comic Sans MS" panose="030F0702030302020204" pitchFamily="66" charset="0"/>
                <a:hlinkClick r:id="rId4"/>
              </a:rPr>
              <a:t>www.vitae.ac.uk/rdf</a:t>
            </a:r>
            <a:r>
              <a:rPr lang="en-GB" sz="2800" dirty="0">
                <a:latin typeface="Comic Sans MS" panose="030F0702030302020204" pitchFamily="66" charset="0"/>
              </a:rPr>
              <a:t> </a:t>
            </a:r>
          </a:p>
        </p:txBody>
      </p:sp>
      <p:sp>
        <p:nvSpPr>
          <p:cNvPr id="23557" name="TextBox 4"/>
          <p:cNvSpPr txBox="1">
            <a:spLocks noChangeArrowheads="1"/>
          </p:cNvSpPr>
          <p:nvPr/>
        </p:nvSpPr>
        <p:spPr bwMode="auto">
          <a:xfrm>
            <a:off x="79375" y="51028"/>
            <a:ext cx="2957286" cy="140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lvl1pPr>
              <a:defRPr sz="2500">
                <a:solidFill>
                  <a:schemeClr val="tx1"/>
                </a:solidFill>
                <a:latin typeface="Times New Roman" charset="0"/>
                <a:ea typeface="ＭＳ Ｐゴシック" charset="0"/>
              </a:defRPr>
            </a:lvl1pPr>
            <a:lvl2pPr marL="742950" indent="-285750">
              <a:defRPr sz="2500">
                <a:solidFill>
                  <a:schemeClr val="tx1"/>
                </a:solidFill>
                <a:latin typeface="Times New Roman" charset="0"/>
                <a:ea typeface="ＭＳ Ｐゴシック" charset="0"/>
              </a:defRPr>
            </a:lvl2pPr>
            <a:lvl3pPr marL="1143000" indent="-228600">
              <a:defRPr sz="2500">
                <a:solidFill>
                  <a:schemeClr val="tx1"/>
                </a:solidFill>
                <a:latin typeface="Times New Roman" charset="0"/>
                <a:ea typeface="ＭＳ Ｐゴシック" charset="0"/>
              </a:defRPr>
            </a:lvl3pPr>
            <a:lvl4pPr marL="1600200" indent="-228600">
              <a:defRPr sz="2500">
                <a:solidFill>
                  <a:schemeClr val="tx1"/>
                </a:solidFill>
                <a:latin typeface="Times New Roman" charset="0"/>
                <a:ea typeface="ＭＳ Ｐゴシック" charset="0"/>
              </a:defRPr>
            </a:lvl4pPr>
            <a:lvl5pPr marL="2057400" indent="-228600">
              <a:defRPr sz="2500">
                <a:solidFill>
                  <a:schemeClr val="tx1"/>
                </a:solidFill>
                <a:latin typeface="Times New Roman" charset="0"/>
                <a:ea typeface="ＭＳ Ｐゴシック" charset="0"/>
              </a:defRPr>
            </a:lvl5pPr>
            <a:lvl6pPr marL="2514600" indent="-228600" eaLnBrk="0" hangingPunct="0">
              <a:defRPr sz="2500">
                <a:solidFill>
                  <a:schemeClr val="tx1"/>
                </a:solidFill>
                <a:latin typeface="Times New Roman" charset="0"/>
                <a:ea typeface="ＭＳ Ｐゴシック" charset="0"/>
              </a:defRPr>
            </a:lvl6pPr>
            <a:lvl7pPr marL="2971800" indent="-228600" eaLnBrk="0" hangingPunct="0">
              <a:defRPr sz="2500">
                <a:solidFill>
                  <a:schemeClr val="tx1"/>
                </a:solidFill>
                <a:latin typeface="Times New Roman" charset="0"/>
                <a:ea typeface="ＭＳ Ｐゴシック" charset="0"/>
              </a:defRPr>
            </a:lvl7pPr>
            <a:lvl8pPr marL="3429000" indent="-228600" eaLnBrk="0" hangingPunct="0">
              <a:defRPr sz="2500">
                <a:solidFill>
                  <a:schemeClr val="tx1"/>
                </a:solidFill>
                <a:latin typeface="Times New Roman" charset="0"/>
                <a:ea typeface="ＭＳ Ｐゴシック" charset="0"/>
              </a:defRPr>
            </a:lvl8pPr>
            <a:lvl9pPr marL="3886200" indent="-228600" eaLnBrk="0" hangingPunct="0">
              <a:defRPr sz="2500">
                <a:solidFill>
                  <a:schemeClr val="tx1"/>
                </a:solidFill>
                <a:latin typeface="Times New Roman" charset="0"/>
                <a:ea typeface="ＭＳ Ｐゴシック" charset="0"/>
              </a:defRPr>
            </a:lvl9pPr>
          </a:lstStyle>
          <a:p>
            <a:r>
              <a:rPr lang="en-GB" sz="2900" dirty="0">
                <a:latin typeface="Comic Sans MS" panose="030F0702030302020204" pitchFamily="66" charset="0"/>
              </a:rPr>
              <a:t>You are learning lots of generic skills</a:t>
            </a:r>
          </a:p>
        </p:txBody>
      </p:sp>
    </p:spTree>
    <p:extLst>
      <p:ext uri="{BB962C8B-B14F-4D97-AF65-F5344CB8AC3E}">
        <p14:creationId xmlns:p14="http://schemas.microsoft.com/office/powerpoint/2010/main" val="37830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The good and the bad</a:t>
            </a:r>
          </a:p>
        </p:txBody>
      </p:sp>
      <p:sp>
        <p:nvSpPr>
          <p:cNvPr id="3" name="Content Placeholder 2"/>
          <p:cNvSpPr>
            <a:spLocks noGrp="1"/>
          </p:cNvSpPr>
          <p:nvPr>
            <p:ph idx="1"/>
          </p:nvPr>
        </p:nvSpPr>
        <p:spPr>
          <a:xfrm>
            <a:off x="457200" y="1600200"/>
            <a:ext cx="5626968" cy="4525963"/>
          </a:xfrm>
        </p:spPr>
        <p:txBody>
          <a:bodyPr>
            <a:normAutofit fontScale="85000" lnSpcReduction="20000"/>
          </a:bodyPr>
          <a:lstStyle/>
          <a:p>
            <a:r>
              <a:rPr lang="en-GB" sz="2400" b="1" dirty="0"/>
              <a:t>The good</a:t>
            </a:r>
          </a:p>
          <a:p>
            <a:pPr lvl="1"/>
            <a:r>
              <a:rPr lang="en-GB" sz="2000" dirty="0"/>
              <a:t>Engaged supervisor</a:t>
            </a:r>
          </a:p>
          <a:p>
            <a:pPr lvl="1"/>
            <a:r>
              <a:rPr lang="en-GB" sz="2000" dirty="0"/>
              <a:t>Data based – main cost is my time</a:t>
            </a:r>
          </a:p>
          <a:p>
            <a:pPr lvl="1"/>
            <a:r>
              <a:rPr lang="en-GB" sz="2000" dirty="0"/>
              <a:t>Engaged </a:t>
            </a:r>
            <a:r>
              <a:rPr lang="en-GB" sz="2000" dirty="0" err="1"/>
              <a:t>bioinformatician</a:t>
            </a:r>
            <a:endParaRPr lang="en-GB" sz="2000" dirty="0"/>
          </a:p>
          <a:p>
            <a:pPr lvl="1"/>
            <a:r>
              <a:rPr lang="en-GB" sz="2000" dirty="0"/>
              <a:t>Made part of my project as an MSc project</a:t>
            </a:r>
          </a:p>
          <a:p>
            <a:pPr marL="0" indent="0">
              <a:buNone/>
            </a:pPr>
            <a:endParaRPr lang="en-GB" sz="2400" dirty="0"/>
          </a:p>
          <a:p>
            <a:r>
              <a:rPr lang="en-GB" sz="2400" b="1" dirty="0"/>
              <a:t>The bad</a:t>
            </a:r>
          </a:p>
          <a:p>
            <a:pPr lvl="1"/>
            <a:r>
              <a:rPr lang="en-GB" sz="2000" dirty="0"/>
              <a:t>Time </a:t>
            </a:r>
            <a:r>
              <a:rPr lang="en-GB" sz="2000" dirty="0" err="1"/>
              <a:t>time</a:t>
            </a:r>
            <a:r>
              <a:rPr lang="en-GB" sz="2000" dirty="0"/>
              <a:t> </a:t>
            </a:r>
            <a:r>
              <a:rPr lang="en-GB" sz="2000" dirty="0" err="1"/>
              <a:t>time</a:t>
            </a:r>
            <a:r>
              <a:rPr lang="en-GB" sz="2000" dirty="0"/>
              <a:t>…</a:t>
            </a:r>
          </a:p>
          <a:p>
            <a:pPr lvl="1"/>
            <a:r>
              <a:rPr lang="en-GB" sz="2000" dirty="0"/>
              <a:t>Parts of my initial plans will not be achieved (over ambitious)</a:t>
            </a:r>
          </a:p>
          <a:p>
            <a:pPr lvl="1"/>
            <a:endParaRPr lang="en-GB" sz="2000" dirty="0"/>
          </a:p>
          <a:p>
            <a:r>
              <a:rPr lang="en-GB" sz="2400" b="1" dirty="0"/>
              <a:t>Advice</a:t>
            </a:r>
          </a:p>
          <a:p>
            <a:pPr lvl="1"/>
            <a:r>
              <a:rPr lang="en-GB" sz="2000" dirty="0"/>
              <a:t>Be realistic </a:t>
            </a:r>
          </a:p>
          <a:p>
            <a:pPr lvl="1"/>
            <a:r>
              <a:rPr lang="en-GB" sz="2000" dirty="0"/>
              <a:t>Plan lots</a:t>
            </a:r>
          </a:p>
          <a:p>
            <a:pPr lvl="1"/>
            <a:r>
              <a:rPr lang="en-GB" sz="2000" dirty="0"/>
              <a:t>Start early </a:t>
            </a:r>
          </a:p>
          <a:p>
            <a:pPr lvl="1"/>
            <a:r>
              <a:rPr lang="en-GB" sz="2000" dirty="0"/>
              <a:t>Be flexible, plans and project will change and evolve</a:t>
            </a:r>
          </a:p>
          <a:p>
            <a:pPr lvl="1"/>
            <a:endParaRPr lang="en-GB" sz="2000" dirty="0"/>
          </a:p>
        </p:txBody>
      </p:sp>
      <p:sp>
        <p:nvSpPr>
          <p:cNvPr id="4" name="AutoShape 2" descr="Image result for the good the bad and the ug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17" y="1701651"/>
            <a:ext cx="2696825"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986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err="1">
                <a:solidFill>
                  <a:schemeClr val="tx2"/>
                </a:solidFill>
              </a:rPr>
              <a:t>DClinSci</a:t>
            </a:r>
            <a:r>
              <a:rPr lang="en-GB" sz="3200" dirty="0">
                <a:solidFill>
                  <a:schemeClr val="tx2"/>
                </a:solidFill>
              </a:rPr>
              <a:t> Life Sciences Programme Structure</a:t>
            </a:r>
          </a:p>
        </p:txBody>
      </p:sp>
      <p:pic>
        <p:nvPicPr>
          <p:cNvPr id="4" name="Content Placeholder 3"/>
          <p:cNvPicPr>
            <a:picLocks noGrp="1" noChangeAspect="1"/>
          </p:cNvPicPr>
          <p:nvPr>
            <p:ph idx="1"/>
          </p:nvPr>
        </p:nvPicPr>
        <p:blipFill>
          <a:blip r:embed="rId2"/>
          <a:stretch>
            <a:fillRect/>
          </a:stretch>
        </p:blipFill>
        <p:spPr>
          <a:xfrm>
            <a:off x="557704" y="1195754"/>
            <a:ext cx="8028592" cy="4525963"/>
          </a:xfrm>
          <a:prstGeom prst="rect">
            <a:avLst/>
          </a:prstGeom>
        </p:spPr>
      </p:pic>
      <p:sp>
        <p:nvSpPr>
          <p:cNvPr id="5" name="TextBox 4"/>
          <p:cNvSpPr txBox="1"/>
          <p:nvPr/>
        </p:nvSpPr>
        <p:spPr>
          <a:xfrm>
            <a:off x="747346" y="6110654"/>
            <a:ext cx="7838950" cy="307777"/>
          </a:xfrm>
          <a:prstGeom prst="rect">
            <a:avLst/>
          </a:prstGeom>
          <a:noFill/>
        </p:spPr>
        <p:txBody>
          <a:bodyPr wrap="square" rtlCol="0">
            <a:spAutoFit/>
          </a:bodyPr>
          <a:lstStyle/>
          <a:p>
            <a:r>
              <a:rPr lang="en-GB" sz="1400" dirty="0">
                <a:hlinkClick r:id="rId3"/>
              </a:rPr>
              <a:t>http://mahse.co.uk/wp-content/uploads/2018/07/DClinSci-Life-Sciences-Programme-Structure-Jul18.pdf</a:t>
            </a:r>
            <a:r>
              <a:rPr lang="en-GB" sz="1400" dirty="0"/>
              <a:t> </a:t>
            </a:r>
          </a:p>
        </p:txBody>
      </p:sp>
    </p:spTree>
    <p:extLst>
      <p:ext uri="{BB962C8B-B14F-4D97-AF65-F5344CB8AC3E}">
        <p14:creationId xmlns:p14="http://schemas.microsoft.com/office/powerpoint/2010/main" val="16422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tx2"/>
                </a:solidFill>
              </a:rPr>
              <a:t>Section C Training Workshop Schedule</a:t>
            </a:r>
          </a:p>
        </p:txBody>
      </p:sp>
      <p:sp>
        <p:nvSpPr>
          <p:cNvPr id="3" name="Content Placeholder 2"/>
          <p:cNvSpPr>
            <a:spLocks noGrp="1"/>
          </p:cNvSpPr>
          <p:nvPr>
            <p:ph idx="1"/>
          </p:nvPr>
        </p:nvSpPr>
        <p:spPr/>
        <p:txBody>
          <a:bodyPr>
            <a:normAutofit fontScale="85000" lnSpcReduction="20000"/>
          </a:bodyPr>
          <a:lstStyle/>
          <a:p>
            <a:r>
              <a:rPr lang="en-GB" sz="2800" dirty="0">
                <a:solidFill>
                  <a:schemeClr val="accent1"/>
                </a:solidFill>
              </a:rPr>
              <a:t>Years 1 and 2</a:t>
            </a:r>
          </a:p>
          <a:p>
            <a:pPr lvl="1">
              <a:buFont typeface="Wingdings" panose="05000000000000000000" pitchFamily="2" charset="2"/>
              <a:buChar char="Ø"/>
            </a:pPr>
            <a:r>
              <a:rPr lang="en-GB" sz="2400" dirty="0"/>
              <a:t> Induction - Introduction to Section C</a:t>
            </a:r>
          </a:p>
          <a:p>
            <a:pPr lvl="1">
              <a:buFont typeface="Wingdings" panose="05000000000000000000" pitchFamily="2" charset="2"/>
              <a:buChar char="Ø"/>
            </a:pPr>
            <a:r>
              <a:rPr lang="en-GB" sz="2400" dirty="0"/>
              <a:t> Project Proposal Masterclass</a:t>
            </a:r>
          </a:p>
          <a:p>
            <a:pPr marL="457200" lvl="1" indent="0">
              <a:buNone/>
            </a:pPr>
            <a:endParaRPr lang="en-GB" sz="2400" dirty="0"/>
          </a:p>
          <a:p>
            <a:pPr lvl="0"/>
            <a:r>
              <a:rPr lang="en-GB" sz="2800" dirty="0">
                <a:solidFill>
                  <a:schemeClr val="accent1"/>
                </a:solidFill>
              </a:rPr>
              <a:t>Year 3-</a:t>
            </a:r>
            <a:r>
              <a:rPr lang="en-GB" sz="2800" dirty="0">
                <a:solidFill>
                  <a:prstClr val="black"/>
                </a:solidFill>
              </a:rPr>
              <a:t>start of third year (Sep/Oct).</a:t>
            </a:r>
            <a:endParaRPr lang="en-GB" sz="2000" dirty="0"/>
          </a:p>
          <a:p>
            <a:pPr lvl="1">
              <a:buFont typeface="Wingdings" charset="2"/>
              <a:buChar char="Ø"/>
            </a:pPr>
            <a:r>
              <a:rPr lang="en-GB" sz="2300" dirty="0"/>
              <a:t> How to write a literature review </a:t>
            </a:r>
          </a:p>
          <a:p>
            <a:pPr lvl="1">
              <a:buFont typeface="Wingdings" panose="05000000000000000000" pitchFamily="2" charset="2"/>
              <a:buChar char="Ø"/>
            </a:pPr>
            <a:r>
              <a:rPr lang="en-GB" sz="2400" dirty="0"/>
              <a:t> How to give a lay talk</a:t>
            </a:r>
          </a:p>
          <a:p>
            <a:pPr lvl="1">
              <a:buFont typeface="Wingdings" panose="05000000000000000000" pitchFamily="2" charset="2"/>
              <a:buChar char="Ø"/>
            </a:pPr>
            <a:r>
              <a:rPr lang="en-GB" sz="2400" dirty="0">
                <a:solidFill>
                  <a:prstClr val="black"/>
                </a:solidFill>
              </a:rPr>
              <a:t>Section C academic and workplace supervisors meetings</a:t>
            </a:r>
          </a:p>
          <a:p>
            <a:pPr marL="457200" lvl="1" indent="0">
              <a:buNone/>
            </a:pPr>
            <a:endParaRPr lang="en-GB" sz="2400" dirty="0"/>
          </a:p>
          <a:p>
            <a:pPr>
              <a:buFont typeface="Arial" panose="020B0604020202020204" pitchFamily="34" charset="0"/>
              <a:buChar char="•"/>
            </a:pPr>
            <a:r>
              <a:rPr lang="en-GB" sz="2800" dirty="0">
                <a:solidFill>
                  <a:schemeClr val="accent1"/>
                </a:solidFill>
              </a:rPr>
              <a:t>Years 4 and 5-</a:t>
            </a:r>
            <a:r>
              <a:rPr lang="en-GB" sz="2800" dirty="0">
                <a:solidFill>
                  <a:prstClr val="black"/>
                </a:solidFill>
              </a:rPr>
              <a:t>January each year</a:t>
            </a:r>
            <a:endParaRPr lang="en-GB" sz="2800" dirty="0">
              <a:solidFill>
                <a:schemeClr val="accent1"/>
              </a:solidFill>
            </a:endParaRPr>
          </a:p>
          <a:p>
            <a:pPr lvl="1" indent="-342900">
              <a:buFont typeface="Wingdings" panose="05000000000000000000" pitchFamily="2" charset="2"/>
              <a:buChar char="Ø"/>
            </a:pPr>
            <a:r>
              <a:rPr lang="en-GB" sz="2400" dirty="0"/>
              <a:t>How to write a thesis</a:t>
            </a:r>
          </a:p>
          <a:p>
            <a:pPr lvl="1" indent="-342900">
              <a:buFont typeface="Wingdings" panose="05000000000000000000" pitchFamily="2" charset="2"/>
              <a:buChar char="Ø"/>
            </a:pPr>
            <a:r>
              <a:rPr lang="en-GB" sz="2400" dirty="0"/>
              <a:t>How to write a paper</a:t>
            </a:r>
          </a:p>
          <a:p>
            <a:pPr lvl="1" indent="-342900">
              <a:buFont typeface="Wingdings" panose="05000000000000000000" pitchFamily="2" charset="2"/>
              <a:buChar char="Ø"/>
            </a:pPr>
            <a:r>
              <a:rPr lang="en-GB" sz="2400" dirty="0"/>
              <a:t>How to give a research talk</a:t>
            </a:r>
          </a:p>
          <a:p>
            <a:pPr lvl="1" indent="-342900">
              <a:buFont typeface="Wingdings" panose="05000000000000000000" pitchFamily="2" charset="2"/>
              <a:buChar char="Ø"/>
            </a:pPr>
            <a:r>
              <a:rPr lang="en-GB" sz="2400" dirty="0">
                <a:solidFill>
                  <a:prstClr val="black"/>
                </a:solidFill>
              </a:rPr>
              <a:t>Section C academic and workplace supervisors meetings</a:t>
            </a:r>
          </a:p>
          <a:p>
            <a:pPr lvl="1" indent="-342900">
              <a:buFont typeface="Wingdings" panose="05000000000000000000" pitchFamily="2" charset="2"/>
              <a:buChar char="Ø"/>
            </a:pPr>
            <a:endParaRPr lang="en-GB" sz="2400" dirty="0"/>
          </a:p>
          <a:p>
            <a:pPr lvl="1">
              <a:buFont typeface="Wingdings" panose="05000000000000000000" pitchFamily="2" charset="2"/>
              <a:buChar char="Ø"/>
            </a:pPr>
            <a:endParaRPr lang="en-GB" sz="2400" dirty="0"/>
          </a:p>
        </p:txBody>
      </p:sp>
    </p:spTree>
    <p:extLst>
      <p:ext uri="{BB962C8B-B14F-4D97-AF65-F5344CB8AC3E}">
        <p14:creationId xmlns:p14="http://schemas.microsoft.com/office/powerpoint/2010/main" val="367298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5800"/>
            <a:ext cx="8229600" cy="1143000"/>
          </a:xfrm>
        </p:spPr>
        <p:txBody>
          <a:bodyPr>
            <a:normAutofit fontScale="90000"/>
          </a:bodyPr>
          <a:lstStyle/>
          <a:p>
            <a:r>
              <a:rPr lang="en-GB" dirty="0">
                <a:solidFill>
                  <a:srgbClr val="0000FF"/>
                </a:solidFill>
              </a:rPr>
              <a:t>There is no Eureka moment in designing your project!</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29" r="17715"/>
          <a:stretch/>
        </p:blipFill>
        <p:spPr bwMode="auto">
          <a:xfrm>
            <a:off x="251520" y="2420888"/>
            <a:ext cx="8643924" cy="3970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6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GB" sz="3900" dirty="0">
                <a:solidFill>
                  <a:srgbClr val="000090"/>
                </a:solidFill>
                <a:latin typeface="Comic Sans MS"/>
                <a:cs typeface="Comic Sans MS"/>
              </a:rPr>
              <a:t>Identify the tasks</a:t>
            </a:r>
          </a:p>
        </p:txBody>
      </p:sp>
      <p:sp>
        <p:nvSpPr>
          <p:cNvPr id="38915" name="Content Placeholder 2"/>
          <p:cNvSpPr>
            <a:spLocks noGrp="1"/>
          </p:cNvSpPr>
          <p:nvPr>
            <p:ph idx="1"/>
          </p:nvPr>
        </p:nvSpPr>
        <p:spPr/>
        <p:txBody>
          <a:bodyPr>
            <a:normAutofit/>
          </a:bodyPr>
          <a:lstStyle/>
          <a:p>
            <a:pPr>
              <a:spcBef>
                <a:spcPct val="0"/>
              </a:spcBef>
              <a:buFontTx/>
              <a:buNone/>
            </a:pPr>
            <a:endParaRPr lang="en-GB" sz="2400" dirty="0">
              <a:latin typeface="Comic Sans MS" panose="030F0702030302020204" pitchFamily="66" charset="0"/>
              <a:cs typeface="Arial" charset="0"/>
            </a:endParaRPr>
          </a:p>
          <a:p>
            <a:pPr>
              <a:spcBef>
                <a:spcPct val="0"/>
              </a:spcBef>
            </a:pPr>
            <a:r>
              <a:rPr lang="en-GB" sz="2400" dirty="0">
                <a:solidFill>
                  <a:srgbClr val="000090"/>
                </a:solidFill>
                <a:latin typeface="Comic Sans MS" panose="030F0702030302020204" pitchFamily="66" charset="0"/>
                <a:cs typeface="Arial" charset="0"/>
              </a:rPr>
              <a:t>Break the project down into tasks and sub-tasks</a:t>
            </a:r>
          </a:p>
          <a:p>
            <a:pPr>
              <a:spcBef>
                <a:spcPct val="0"/>
              </a:spcBef>
              <a:buFontTx/>
              <a:buNone/>
            </a:pPr>
            <a:endParaRPr lang="en-GB" sz="2400" dirty="0">
              <a:solidFill>
                <a:srgbClr val="000090"/>
              </a:solidFill>
              <a:latin typeface="Comic Sans MS" panose="030F0702030302020204" pitchFamily="66" charset="0"/>
              <a:cs typeface="Arial" charset="0"/>
            </a:endParaRPr>
          </a:p>
          <a:p>
            <a:pPr>
              <a:spcBef>
                <a:spcPct val="0"/>
              </a:spcBef>
            </a:pPr>
            <a:r>
              <a:rPr lang="en-GB" sz="2400" dirty="0">
                <a:solidFill>
                  <a:srgbClr val="000090"/>
                </a:solidFill>
                <a:latin typeface="Comic Sans MS" panose="030F0702030302020204" pitchFamily="66" charset="0"/>
                <a:cs typeface="Arial" charset="0"/>
              </a:rPr>
              <a:t>Sub-tasks should be small enough chunks so that you can easily assess your progress</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06" y="3793934"/>
            <a:ext cx="4132036" cy="2566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454" y="3423358"/>
            <a:ext cx="2692778" cy="3038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5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6974" y="539750"/>
            <a:ext cx="8230054" cy="793750"/>
          </a:xfrm>
        </p:spPr>
        <p:txBody>
          <a:bodyPr>
            <a:normAutofit fontScale="90000"/>
          </a:bodyPr>
          <a:lstStyle/>
          <a:p>
            <a:pPr eaLnBrk="1" hangingPunct="1"/>
            <a:r>
              <a:rPr lang="en-GB" sz="3200" b="1" dirty="0">
                <a:solidFill>
                  <a:srgbClr val="000090"/>
                </a:solidFill>
                <a:latin typeface="Comic Sans MS" panose="030F0702030302020204" pitchFamily="66" charset="0"/>
              </a:rPr>
              <a:t>Drill Down </a:t>
            </a:r>
            <a:br>
              <a:rPr lang="en-GB" sz="3200" b="1" dirty="0">
                <a:solidFill>
                  <a:srgbClr val="000090"/>
                </a:solidFill>
                <a:latin typeface="Arial" charset="0"/>
                <a:cs typeface="Arial" charset="0"/>
              </a:rPr>
            </a:br>
            <a:endParaRPr lang="en-GB" sz="3200" b="1" dirty="0">
              <a:solidFill>
                <a:srgbClr val="000090"/>
              </a:solidFill>
              <a:latin typeface="Arial" charset="0"/>
              <a:cs typeface="Arial" charset="0"/>
            </a:endParaRPr>
          </a:p>
        </p:txBody>
      </p:sp>
      <p:sp>
        <p:nvSpPr>
          <p:cNvPr id="39939" name="Rectangle 41"/>
          <p:cNvSpPr>
            <a:spLocks noChangeArrowheads="1"/>
          </p:cNvSpPr>
          <p:nvPr/>
        </p:nvSpPr>
        <p:spPr bwMode="auto">
          <a:xfrm>
            <a:off x="183509" y="1110377"/>
            <a:ext cx="9042793" cy="446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p>
            <a:pPr defTabSz="912703"/>
            <a:r>
              <a:rPr lang="en-GB" sz="2300" dirty="0">
                <a:solidFill>
                  <a:srgbClr val="CC00CC"/>
                </a:solidFill>
                <a:latin typeface="Comic Sans MS" panose="030F0702030302020204" pitchFamily="66" charset="0"/>
              </a:rPr>
              <a:t>Identifying the tasks needed to complete your research project</a:t>
            </a:r>
            <a:endParaRPr lang="en-US" sz="2300" dirty="0">
              <a:solidFill>
                <a:srgbClr val="CC00CC"/>
              </a:solidFill>
              <a:latin typeface="Comic Sans MS" panose="030F0702030302020204" pitchFamily="66" charset="0"/>
            </a:endParaRPr>
          </a:p>
        </p:txBody>
      </p:sp>
      <p:pic>
        <p:nvPicPr>
          <p:cNvPr id="39940" name="Picture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86" y="1619250"/>
            <a:ext cx="8166554" cy="4632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5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12262" t="26340" r="12500" b="18900"/>
          <a:stretch>
            <a:fillRect/>
          </a:stretch>
        </p:blipFill>
        <p:spPr bwMode="auto">
          <a:xfrm>
            <a:off x="-125866" y="449036"/>
            <a:ext cx="9298215" cy="5415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7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70"/>
          <p:cNvSpPr>
            <a:spLocks noGrp="1" noChangeArrowheads="1"/>
          </p:cNvSpPr>
          <p:nvPr>
            <p:ph type="title"/>
          </p:nvPr>
        </p:nvSpPr>
        <p:spPr>
          <a:xfrm>
            <a:off x="468313" y="147411"/>
            <a:ext cx="8230054" cy="792616"/>
          </a:xfrm>
        </p:spPr>
        <p:txBody>
          <a:bodyPr>
            <a:normAutofit fontScale="90000"/>
          </a:bodyPr>
          <a:lstStyle/>
          <a:p>
            <a:pPr eaLnBrk="1" hangingPunct="1"/>
            <a:r>
              <a:rPr lang="en-GB" sz="3200" b="1" dirty="0">
                <a:solidFill>
                  <a:srgbClr val="000090"/>
                </a:solidFill>
                <a:latin typeface="Comic Sans MS"/>
                <a:cs typeface="Comic Sans MS"/>
              </a:rPr>
              <a:t>Develop a project timeline - Gantt chart</a:t>
            </a:r>
          </a:p>
        </p:txBody>
      </p:sp>
      <p:sp>
        <p:nvSpPr>
          <p:cNvPr id="44035" name="Text Box 6"/>
          <p:cNvSpPr txBox="1">
            <a:spLocks noChangeArrowheads="1"/>
          </p:cNvSpPr>
          <p:nvPr/>
        </p:nvSpPr>
        <p:spPr bwMode="auto">
          <a:xfrm>
            <a:off x="3401786" y="1190625"/>
            <a:ext cx="1681528" cy="400079"/>
          </a:xfrm>
          <a:prstGeom prst="rect">
            <a:avLst/>
          </a:prstGeom>
          <a:solidFill>
            <a:srgbClr val="99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000">
                <a:solidFill>
                  <a:srgbClr val="FFFFCC"/>
                </a:solidFill>
                <a:latin typeface="Arial" charset="0"/>
              </a:rPr>
              <a:t>Objective # 2</a:t>
            </a:r>
          </a:p>
        </p:txBody>
      </p:sp>
      <p:sp>
        <p:nvSpPr>
          <p:cNvPr id="44036" name="Text Box 7"/>
          <p:cNvSpPr txBox="1">
            <a:spLocks noChangeArrowheads="1"/>
          </p:cNvSpPr>
          <p:nvPr/>
        </p:nvSpPr>
        <p:spPr bwMode="auto">
          <a:xfrm>
            <a:off x="1903867" y="1564822"/>
            <a:ext cx="745049" cy="461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Aug</a:t>
            </a:r>
          </a:p>
        </p:txBody>
      </p:sp>
      <p:sp>
        <p:nvSpPr>
          <p:cNvPr id="44037" name="Text Box 8"/>
          <p:cNvSpPr txBox="1">
            <a:spLocks noChangeArrowheads="1"/>
          </p:cNvSpPr>
          <p:nvPr/>
        </p:nvSpPr>
        <p:spPr bwMode="auto">
          <a:xfrm>
            <a:off x="3360964" y="1564822"/>
            <a:ext cx="754063"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Sep</a:t>
            </a:r>
          </a:p>
        </p:txBody>
      </p:sp>
      <p:sp>
        <p:nvSpPr>
          <p:cNvPr id="44038" name="Text Box 9"/>
          <p:cNvSpPr txBox="1">
            <a:spLocks noChangeArrowheads="1"/>
          </p:cNvSpPr>
          <p:nvPr/>
        </p:nvSpPr>
        <p:spPr bwMode="auto">
          <a:xfrm>
            <a:off x="4830536" y="1564822"/>
            <a:ext cx="671912" cy="461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Oct</a:t>
            </a:r>
          </a:p>
        </p:txBody>
      </p:sp>
      <p:sp>
        <p:nvSpPr>
          <p:cNvPr id="44039" name="Text Box 10"/>
          <p:cNvSpPr txBox="1">
            <a:spLocks noChangeArrowheads="1"/>
          </p:cNvSpPr>
          <p:nvPr/>
        </p:nvSpPr>
        <p:spPr bwMode="auto">
          <a:xfrm>
            <a:off x="6238875" y="1555750"/>
            <a:ext cx="736032" cy="461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Nov</a:t>
            </a:r>
          </a:p>
        </p:txBody>
      </p:sp>
      <p:sp>
        <p:nvSpPr>
          <p:cNvPr id="44040" name="Text Box 173"/>
          <p:cNvSpPr txBox="1">
            <a:spLocks noChangeArrowheads="1"/>
          </p:cNvSpPr>
          <p:nvPr/>
        </p:nvSpPr>
        <p:spPr bwMode="auto">
          <a:xfrm>
            <a:off x="197304" y="2422072"/>
            <a:ext cx="1200831"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Task 1</a:t>
            </a:r>
          </a:p>
        </p:txBody>
      </p:sp>
      <p:sp>
        <p:nvSpPr>
          <p:cNvPr id="44041" name="Text Box 174"/>
          <p:cNvSpPr txBox="1">
            <a:spLocks noChangeArrowheads="1"/>
          </p:cNvSpPr>
          <p:nvPr/>
        </p:nvSpPr>
        <p:spPr bwMode="auto">
          <a:xfrm>
            <a:off x="197304" y="3873500"/>
            <a:ext cx="1200831"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Task 3</a:t>
            </a:r>
          </a:p>
        </p:txBody>
      </p:sp>
      <p:sp>
        <p:nvSpPr>
          <p:cNvPr id="44042" name="Text Box 175"/>
          <p:cNvSpPr txBox="1">
            <a:spLocks noChangeArrowheads="1"/>
          </p:cNvSpPr>
          <p:nvPr/>
        </p:nvSpPr>
        <p:spPr bwMode="auto">
          <a:xfrm>
            <a:off x="197304" y="3122840"/>
            <a:ext cx="1200831"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Task 2</a:t>
            </a:r>
          </a:p>
        </p:txBody>
      </p:sp>
      <p:sp>
        <p:nvSpPr>
          <p:cNvPr id="44043" name="Text Box 176"/>
          <p:cNvSpPr txBox="1">
            <a:spLocks noChangeArrowheads="1"/>
          </p:cNvSpPr>
          <p:nvPr/>
        </p:nvSpPr>
        <p:spPr bwMode="auto">
          <a:xfrm>
            <a:off x="201840" y="4596947"/>
            <a:ext cx="1167946"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Task 4</a:t>
            </a:r>
          </a:p>
        </p:txBody>
      </p:sp>
      <p:sp>
        <p:nvSpPr>
          <p:cNvPr id="44044" name="Line 178"/>
          <p:cNvSpPr>
            <a:spLocks noChangeShapeType="1"/>
          </p:cNvSpPr>
          <p:nvPr/>
        </p:nvSpPr>
        <p:spPr bwMode="auto">
          <a:xfrm>
            <a:off x="2993571" y="1802946"/>
            <a:ext cx="0" cy="3546929"/>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44045" name="Line 179"/>
          <p:cNvSpPr>
            <a:spLocks noChangeShapeType="1"/>
          </p:cNvSpPr>
          <p:nvPr/>
        </p:nvSpPr>
        <p:spPr bwMode="auto">
          <a:xfrm>
            <a:off x="4440464" y="1797277"/>
            <a:ext cx="0" cy="3552598"/>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44046" name="Line 180"/>
          <p:cNvSpPr>
            <a:spLocks noChangeShapeType="1"/>
          </p:cNvSpPr>
          <p:nvPr/>
        </p:nvSpPr>
        <p:spPr bwMode="auto">
          <a:xfrm>
            <a:off x="5896429" y="1797277"/>
            <a:ext cx="0" cy="3552598"/>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44047" name="Line 181"/>
          <p:cNvSpPr>
            <a:spLocks noChangeShapeType="1"/>
          </p:cNvSpPr>
          <p:nvPr/>
        </p:nvSpPr>
        <p:spPr bwMode="auto">
          <a:xfrm>
            <a:off x="7346724" y="1797277"/>
            <a:ext cx="0" cy="3552598"/>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44048" name="Line 182"/>
          <p:cNvSpPr>
            <a:spLocks noChangeShapeType="1"/>
          </p:cNvSpPr>
          <p:nvPr/>
        </p:nvSpPr>
        <p:spPr bwMode="auto">
          <a:xfrm>
            <a:off x="1538741" y="1793875"/>
            <a:ext cx="0" cy="3527652"/>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44049" name="Rectangle 183"/>
          <p:cNvSpPr>
            <a:spLocks noChangeArrowheads="1"/>
          </p:cNvSpPr>
          <p:nvPr/>
        </p:nvSpPr>
        <p:spPr bwMode="auto">
          <a:xfrm>
            <a:off x="1539875" y="2508250"/>
            <a:ext cx="2178277" cy="369661"/>
          </a:xfrm>
          <a:prstGeom prst="rect">
            <a:avLst/>
          </a:prstGeom>
          <a:solidFill>
            <a:srgbClr val="99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nchor="ctr">
            <a:spAutoFit/>
          </a:bodyPr>
          <a:lstStyle/>
          <a:p>
            <a:pPr algn="ctr" defTabSz="912703"/>
            <a:r>
              <a:rPr lang="en-GB">
                <a:solidFill>
                  <a:schemeClr val="bg1"/>
                </a:solidFill>
              </a:rPr>
              <a:t>Enrol subjects</a:t>
            </a:r>
          </a:p>
        </p:txBody>
      </p:sp>
      <p:sp>
        <p:nvSpPr>
          <p:cNvPr id="44050" name="Rectangle 184"/>
          <p:cNvSpPr>
            <a:spLocks noChangeArrowheads="1"/>
          </p:cNvSpPr>
          <p:nvPr/>
        </p:nvSpPr>
        <p:spPr bwMode="auto">
          <a:xfrm>
            <a:off x="4433661" y="4640036"/>
            <a:ext cx="3848554" cy="369661"/>
          </a:xfrm>
          <a:prstGeom prst="rect">
            <a:avLst/>
          </a:prstGeom>
          <a:solidFill>
            <a:srgbClr val="2503E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nchor="ctr">
            <a:spAutoFit/>
          </a:bodyPr>
          <a:lstStyle/>
          <a:p>
            <a:pPr algn="ctr" defTabSz="912703"/>
            <a:r>
              <a:rPr lang="en-GB">
                <a:solidFill>
                  <a:schemeClr val="bg1"/>
                </a:solidFill>
              </a:rPr>
              <a:t>Risk factor gene polymorphisms</a:t>
            </a:r>
          </a:p>
        </p:txBody>
      </p:sp>
      <p:sp>
        <p:nvSpPr>
          <p:cNvPr id="44051" name="Rectangle 185"/>
          <p:cNvSpPr>
            <a:spLocks noChangeArrowheads="1"/>
          </p:cNvSpPr>
          <p:nvPr/>
        </p:nvSpPr>
        <p:spPr bwMode="auto">
          <a:xfrm>
            <a:off x="2623911" y="3167063"/>
            <a:ext cx="3440339" cy="369661"/>
          </a:xfrm>
          <a:prstGeom prst="rect">
            <a:avLst/>
          </a:prstGeom>
          <a:solidFill>
            <a:srgbClr val="66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nchor="ctr">
            <a:spAutoFit/>
          </a:bodyPr>
          <a:lstStyle/>
          <a:p>
            <a:pPr algn="ctr" defTabSz="912703"/>
            <a:r>
              <a:rPr lang="en-GB">
                <a:solidFill>
                  <a:schemeClr val="bg1"/>
                </a:solidFill>
              </a:rPr>
              <a:t>Conduct interviews</a:t>
            </a:r>
          </a:p>
        </p:txBody>
      </p:sp>
      <p:sp>
        <p:nvSpPr>
          <p:cNvPr id="44052" name="Rectangle 186"/>
          <p:cNvSpPr>
            <a:spLocks noChangeArrowheads="1"/>
          </p:cNvSpPr>
          <p:nvPr/>
        </p:nvSpPr>
        <p:spPr bwMode="auto">
          <a:xfrm>
            <a:off x="6065384" y="3916589"/>
            <a:ext cx="2626179" cy="369661"/>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07" tIns="45705" rIns="91407" bIns="45705" anchor="ctr">
            <a:spAutoFit/>
          </a:bodyPr>
          <a:lstStyle/>
          <a:p>
            <a:pPr algn="ctr" defTabSz="912703"/>
            <a:r>
              <a:rPr lang="en-GB">
                <a:solidFill>
                  <a:schemeClr val="bg1"/>
                </a:solidFill>
              </a:rPr>
              <a:t>Analyse data</a:t>
            </a:r>
          </a:p>
        </p:txBody>
      </p:sp>
      <p:sp>
        <p:nvSpPr>
          <p:cNvPr id="44053" name="Text Box 187"/>
          <p:cNvSpPr txBox="1">
            <a:spLocks noChangeArrowheads="1"/>
          </p:cNvSpPr>
          <p:nvPr/>
        </p:nvSpPr>
        <p:spPr bwMode="auto">
          <a:xfrm>
            <a:off x="7668760" y="1555750"/>
            <a:ext cx="755196" cy="466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sz="2400">
                <a:latin typeface="Arial" charset="0"/>
              </a:rPr>
              <a:t>Dec</a:t>
            </a:r>
          </a:p>
        </p:txBody>
      </p:sp>
      <p:sp>
        <p:nvSpPr>
          <p:cNvPr id="44054" name="Line 188"/>
          <p:cNvSpPr>
            <a:spLocks noChangeShapeType="1"/>
          </p:cNvSpPr>
          <p:nvPr/>
        </p:nvSpPr>
        <p:spPr bwMode="auto">
          <a:xfrm>
            <a:off x="8777741" y="1797277"/>
            <a:ext cx="0" cy="3552598"/>
          </a:xfrm>
          <a:prstGeom prst="line">
            <a:avLst/>
          </a:prstGeom>
          <a:noFill/>
          <a:ln w="28575">
            <a:solidFill>
              <a:schemeClr val="tx1"/>
            </a:solidFill>
            <a:prstDash val="lgDash"/>
            <a:round/>
            <a:headEnd/>
            <a:tailEnd/>
          </a:ln>
          <a:extLst>
            <a:ext uri="{909E8E84-426E-40dd-AFC4-6F175D3DCCD1}">
              <a14:hiddenFill xmlns="" xmlns:a14="http://schemas.microsoft.com/office/drawing/2010/main">
                <a:noFill/>
              </a14:hiddenFill>
            </a:ext>
          </a:extLst>
        </p:spPr>
        <p:txBody>
          <a:bodyPr lIns="65298" tIns="32649" rIns="65298" bIns="32649">
            <a:spAutoFit/>
          </a:bodyPr>
          <a:lstStyle/>
          <a:p>
            <a:endParaRPr lang="en-US"/>
          </a:p>
        </p:txBody>
      </p:sp>
      <p:sp>
        <p:nvSpPr>
          <p:cNvPr id="219330" name="AutoShape 194"/>
          <p:cNvSpPr>
            <a:spLocks noChangeArrowheads="1"/>
          </p:cNvSpPr>
          <p:nvPr/>
        </p:nvSpPr>
        <p:spPr bwMode="auto">
          <a:xfrm>
            <a:off x="6835322" y="5237749"/>
            <a:ext cx="261957" cy="681226"/>
          </a:xfrm>
          <a:prstGeom prst="triangle">
            <a:avLst>
              <a:gd name="adj" fmla="val 50000"/>
            </a:avLst>
          </a:prstGeom>
          <a:solidFill>
            <a:srgbClr val="FFFF00"/>
          </a:solidFill>
          <a:ln w="28575">
            <a:solidFill>
              <a:schemeClr val="tx1"/>
            </a:solidFill>
            <a:miter lim="800000"/>
            <a:headEnd/>
            <a:tailEnd/>
          </a:ln>
        </p:spPr>
        <p:txBody>
          <a:bodyPr wrap="none" lIns="65298" tIns="32649" rIns="65298" bIns="32649" anchor="ctr">
            <a:spAutoFit/>
          </a:bodyPr>
          <a:lstStyle/>
          <a:p>
            <a:endParaRPr lang="en-GB"/>
          </a:p>
        </p:txBody>
      </p:sp>
      <p:sp>
        <p:nvSpPr>
          <p:cNvPr id="219331" name="AutoShape 195"/>
          <p:cNvSpPr>
            <a:spLocks noChangeArrowheads="1"/>
          </p:cNvSpPr>
          <p:nvPr/>
        </p:nvSpPr>
        <p:spPr bwMode="auto">
          <a:xfrm>
            <a:off x="8494260" y="5210535"/>
            <a:ext cx="261957" cy="681226"/>
          </a:xfrm>
          <a:prstGeom prst="triangle">
            <a:avLst>
              <a:gd name="adj" fmla="val 50000"/>
            </a:avLst>
          </a:prstGeom>
          <a:solidFill>
            <a:srgbClr val="2503EF"/>
          </a:solidFill>
          <a:ln w="28575">
            <a:solidFill>
              <a:schemeClr val="tx1"/>
            </a:solidFill>
            <a:miter lim="800000"/>
            <a:headEnd/>
            <a:tailEnd/>
          </a:ln>
        </p:spPr>
        <p:txBody>
          <a:bodyPr wrap="none" lIns="65298" tIns="32649" rIns="65298" bIns="32649" anchor="ctr">
            <a:spAutoFit/>
          </a:bodyPr>
          <a:lstStyle/>
          <a:p>
            <a:endParaRPr lang="en-GB"/>
          </a:p>
        </p:txBody>
      </p:sp>
      <p:sp>
        <p:nvSpPr>
          <p:cNvPr id="219332" name="Text Box 196"/>
          <p:cNvSpPr txBox="1">
            <a:spLocks noChangeArrowheads="1"/>
          </p:cNvSpPr>
          <p:nvPr/>
        </p:nvSpPr>
        <p:spPr bwMode="auto">
          <a:xfrm>
            <a:off x="6500813" y="6072188"/>
            <a:ext cx="1261817" cy="477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r>
              <a:rPr lang="en-GB">
                <a:latin typeface="Arial" charset="0"/>
              </a:rPr>
              <a:t>Review</a:t>
            </a:r>
          </a:p>
        </p:txBody>
      </p:sp>
      <p:sp>
        <p:nvSpPr>
          <p:cNvPr id="219333" name="Text Box 197"/>
          <p:cNvSpPr txBox="1">
            <a:spLocks noChangeArrowheads="1"/>
          </p:cNvSpPr>
          <p:nvPr/>
        </p:nvSpPr>
        <p:spPr bwMode="auto">
          <a:xfrm>
            <a:off x="7601761" y="6100536"/>
            <a:ext cx="1432249" cy="477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7" tIns="45705" rIns="91407" bIns="45705">
            <a:spAutoFit/>
          </a:bodyPr>
          <a:lstStyle>
            <a:lvl1pPr defTabSz="1277938">
              <a:defRPr sz="2500">
                <a:solidFill>
                  <a:schemeClr val="tx1"/>
                </a:solidFill>
                <a:latin typeface="Times New Roman" charset="0"/>
                <a:ea typeface="ＭＳ Ｐゴシック" charset="0"/>
              </a:defRPr>
            </a:lvl1pPr>
            <a:lvl2pPr marL="742950" indent="-285750" defTabSz="1277938">
              <a:defRPr sz="2500">
                <a:solidFill>
                  <a:schemeClr val="tx1"/>
                </a:solidFill>
                <a:latin typeface="Times New Roman" charset="0"/>
                <a:ea typeface="ＭＳ Ｐゴシック" charset="0"/>
              </a:defRPr>
            </a:lvl2pPr>
            <a:lvl3pPr marL="1143000" indent="-228600" defTabSz="1277938">
              <a:defRPr sz="2500">
                <a:solidFill>
                  <a:schemeClr val="tx1"/>
                </a:solidFill>
                <a:latin typeface="Times New Roman" charset="0"/>
                <a:ea typeface="ＭＳ Ｐゴシック" charset="0"/>
              </a:defRPr>
            </a:lvl3pPr>
            <a:lvl4pPr marL="1600200" indent="-228600" defTabSz="1277938">
              <a:defRPr sz="2500">
                <a:solidFill>
                  <a:schemeClr val="tx1"/>
                </a:solidFill>
                <a:latin typeface="Times New Roman" charset="0"/>
                <a:ea typeface="ＭＳ Ｐゴシック" charset="0"/>
              </a:defRPr>
            </a:lvl4pPr>
            <a:lvl5pPr marL="2057400" indent="-228600" defTabSz="1277938">
              <a:defRPr sz="2500">
                <a:solidFill>
                  <a:schemeClr val="tx1"/>
                </a:solidFill>
                <a:latin typeface="Times New Roman" charset="0"/>
                <a:ea typeface="ＭＳ Ｐゴシック" charset="0"/>
              </a:defRPr>
            </a:lvl5pPr>
            <a:lvl6pPr marL="2514600" indent="-228600" defTabSz="1277938" eaLnBrk="0" hangingPunct="0">
              <a:defRPr sz="2500">
                <a:solidFill>
                  <a:schemeClr val="tx1"/>
                </a:solidFill>
                <a:latin typeface="Times New Roman" charset="0"/>
                <a:ea typeface="ＭＳ Ｐゴシック" charset="0"/>
              </a:defRPr>
            </a:lvl6pPr>
            <a:lvl7pPr marL="2971800" indent="-228600" defTabSz="1277938" eaLnBrk="0" hangingPunct="0">
              <a:defRPr sz="2500">
                <a:solidFill>
                  <a:schemeClr val="tx1"/>
                </a:solidFill>
                <a:latin typeface="Times New Roman" charset="0"/>
                <a:ea typeface="ＭＳ Ｐゴシック" charset="0"/>
              </a:defRPr>
            </a:lvl7pPr>
            <a:lvl8pPr marL="3429000" indent="-228600" defTabSz="1277938" eaLnBrk="0" hangingPunct="0">
              <a:defRPr sz="2500">
                <a:solidFill>
                  <a:schemeClr val="tx1"/>
                </a:solidFill>
                <a:latin typeface="Times New Roman" charset="0"/>
                <a:ea typeface="ＭＳ Ｐゴシック" charset="0"/>
              </a:defRPr>
            </a:lvl8pPr>
            <a:lvl9pPr marL="3886200" indent="-228600" defTabSz="1277938" eaLnBrk="0" hangingPunct="0">
              <a:defRPr sz="2500">
                <a:solidFill>
                  <a:schemeClr val="tx1"/>
                </a:solidFill>
                <a:latin typeface="Times New Roman" charset="0"/>
                <a:ea typeface="ＭＳ Ｐゴシック" charset="0"/>
              </a:defRPr>
            </a:lvl9pPr>
          </a:lstStyle>
          <a:p>
            <a:pPr algn="r"/>
            <a:r>
              <a:rPr lang="en-GB">
                <a:latin typeface="Arial" charset="0"/>
              </a:rPr>
              <a:t>Evaluate</a:t>
            </a:r>
          </a:p>
        </p:txBody>
      </p:sp>
    </p:spTree>
    <p:extLst>
      <p:ext uri="{BB962C8B-B14F-4D97-AF65-F5344CB8AC3E}">
        <p14:creationId xmlns:p14="http://schemas.microsoft.com/office/powerpoint/2010/main" val="1559721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3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93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9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330" grpId="0" animBg="1"/>
      <p:bldP spid="219331" grpId="0" animBg="1"/>
      <p:bldP spid="219332" grpId="0"/>
      <p:bldP spid="2193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TotalTime>
  <Words>1253</Words>
  <Application>Microsoft Macintosh PowerPoint</Application>
  <PresentationFormat>On-screen Show (4:3)</PresentationFormat>
  <Paragraphs>221</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Times New Roman</vt:lpstr>
      <vt:lpstr>Wingdings</vt:lpstr>
      <vt:lpstr>Office Theme</vt:lpstr>
      <vt:lpstr>DClinSci Year 2</vt:lpstr>
      <vt:lpstr>PowerPoint Presentation</vt:lpstr>
      <vt:lpstr>DClinSci Life Sciences Programme Structure</vt:lpstr>
      <vt:lpstr>Section C Training Workshop Schedule</vt:lpstr>
      <vt:lpstr>There is no Eureka moment in designing your project!</vt:lpstr>
      <vt:lpstr>Identify the tasks</vt:lpstr>
      <vt:lpstr>Drill Down  </vt:lpstr>
      <vt:lpstr>PowerPoint Presentation</vt:lpstr>
      <vt:lpstr>Develop a project timeline - Gantt chart</vt:lpstr>
      <vt:lpstr>The challenges of your research  project</vt:lpstr>
      <vt:lpstr>Engage all stakeholders in your research</vt:lpstr>
      <vt:lpstr>PowerPoint Presentation</vt:lpstr>
      <vt:lpstr>Clearly defining scope!</vt:lpstr>
      <vt:lpstr>Beware scope creep</vt:lpstr>
      <vt:lpstr>The reality of research</vt:lpstr>
      <vt:lpstr>Risk analysis: What could go wrong?</vt:lpstr>
      <vt:lpstr>Struggling to develop a plan?</vt:lpstr>
      <vt:lpstr>How will you monitor progress?</vt:lpstr>
      <vt:lpstr>Tips on monitoring</vt:lpstr>
      <vt:lpstr>www.vitae.ac.uk/rdf </vt:lpstr>
      <vt:lpstr>The good and the bad</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DClinSci Year 2</dc:title>
  <dc:creator>Anne White</dc:creator>
  <cp:lastModifiedBy>Anne White</cp:lastModifiedBy>
  <cp:revision>54</cp:revision>
  <cp:lastPrinted>2017-12-05T14:36:29Z</cp:lastPrinted>
  <dcterms:created xsi:type="dcterms:W3CDTF">2017-12-05T08:37:42Z</dcterms:created>
  <dcterms:modified xsi:type="dcterms:W3CDTF">2020-01-24T15:41:15Z</dcterms:modified>
</cp:coreProperties>
</file>